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Lst>
  <p:notesMasterIdLst>
    <p:notesMasterId r:id="rId51"/>
  </p:notesMasterIdLst>
  <p:handoutMasterIdLst>
    <p:handoutMasterId r:id="rId52"/>
  </p:handoutMasterIdLst>
  <p:sldIdLst>
    <p:sldId id="508" r:id="rId3"/>
    <p:sldId id="903" r:id="rId4"/>
    <p:sldId id="944" r:id="rId5"/>
    <p:sldId id="982" r:id="rId6"/>
    <p:sldId id="975" r:id="rId7"/>
    <p:sldId id="945" r:id="rId8"/>
    <p:sldId id="970" r:id="rId9"/>
    <p:sldId id="974" r:id="rId10"/>
    <p:sldId id="947" r:id="rId11"/>
    <p:sldId id="959" r:id="rId12"/>
    <p:sldId id="958" r:id="rId13"/>
    <p:sldId id="946" r:id="rId14"/>
    <p:sldId id="960" r:id="rId15"/>
    <p:sldId id="985" r:id="rId16"/>
    <p:sldId id="986" r:id="rId17"/>
    <p:sldId id="987" r:id="rId18"/>
    <p:sldId id="989" r:id="rId19"/>
    <p:sldId id="988" r:id="rId20"/>
    <p:sldId id="990" r:id="rId21"/>
    <p:sldId id="991" r:id="rId22"/>
    <p:sldId id="992" r:id="rId23"/>
    <p:sldId id="993" r:id="rId24"/>
    <p:sldId id="994" r:id="rId25"/>
    <p:sldId id="995" r:id="rId26"/>
    <p:sldId id="996" r:id="rId27"/>
    <p:sldId id="997" r:id="rId28"/>
    <p:sldId id="998" r:id="rId29"/>
    <p:sldId id="999" r:id="rId30"/>
    <p:sldId id="1000" r:id="rId31"/>
    <p:sldId id="1001" r:id="rId32"/>
    <p:sldId id="1002" r:id="rId33"/>
    <p:sldId id="1003" r:id="rId34"/>
    <p:sldId id="1004" r:id="rId35"/>
    <p:sldId id="1005" r:id="rId36"/>
    <p:sldId id="1006" r:id="rId37"/>
    <p:sldId id="1007" r:id="rId38"/>
    <p:sldId id="981" r:id="rId39"/>
    <p:sldId id="963" r:id="rId40"/>
    <p:sldId id="966" r:id="rId41"/>
    <p:sldId id="973" r:id="rId42"/>
    <p:sldId id="972" r:id="rId43"/>
    <p:sldId id="976" r:id="rId44"/>
    <p:sldId id="968" r:id="rId45"/>
    <p:sldId id="969" r:id="rId46"/>
    <p:sldId id="979" r:id="rId47"/>
    <p:sldId id="983" r:id="rId48"/>
    <p:sldId id="1008" r:id="rId49"/>
    <p:sldId id="937"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학생) 원창연 (전기전자컴퓨터공학부)" initials="(원(" lastIdx="1" clrIdx="0">
    <p:extLst>
      <p:ext uri="{19B8F6BF-5375-455C-9EA6-DF929625EA0E}">
        <p15:presenceInfo xmlns:p15="http://schemas.microsoft.com/office/powerpoint/2012/main" userId="(학생) 원창연 (전기전자컴퓨터공학부)"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71"/>
    <a:srgbClr val="FFC5C5"/>
    <a:srgbClr val="D5E9C9"/>
    <a:srgbClr val="FFFFFF"/>
    <a:srgbClr val="C5DFB3"/>
    <a:srgbClr val="B9D9A3"/>
    <a:srgbClr val="00C2FA"/>
    <a:srgbClr val="008DB8"/>
    <a:srgbClr val="00B050"/>
    <a:srgbClr val="D2DC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테마 스타일 1 - 강조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테마 스타일 1 - 강조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2865" autoAdjust="0"/>
  </p:normalViewPr>
  <p:slideViewPr>
    <p:cSldViewPr snapToGrid="0">
      <p:cViewPr varScale="1">
        <p:scale>
          <a:sx n="81" d="100"/>
          <a:sy n="81" d="100"/>
        </p:scale>
        <p:origin x="114" y="192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A0906-BE23-41AB-8495-7C53FCD99ADE}" type="doc">
      <dgm:prSet loTypeId="urn:microsoft.com/office/officeart/2005/8/layout/chevron1" loCatId="process" qsTypeId="urn:microsoft.com/office/officeart/2005/8/quickstyle/simple1" qsCatId="simple" csTypeId="urn:microsoft.com/office/officeart/2005/8/colors/accent1_2" csCatId="accent1" phldr="1"/>
      <dgm:spPr/>
    </dgm:pt>
    <dgm:pt modelId="{5D413D35-B6E7-410D-BD0E-C1E810FF68E9}">
      <dgm:prSet phldrT="[텍스트]" custT="1"/>
      <dgm:spPr>
        <a:solidFill>
          <a:srgbClr val="D2DCE7"/>
        </a:solidFill>
      </dgm:spPr>
      <dgm:t>
        <a:bodyPr/>
        <a:lstStyle/>
        <a:p>
          <a:pPr latinLnBrk="1"/>
          <a:r>
            <a:rPr lang="en-US" altLang="en-US" sz="2400" dirty="0">
              <a:solidFill>
                <a:schemeClr val="tx1"/>
              </a:solidFill>
            </a:rPr>
            <a:t>Cost Volume </a:t>
          </a:r>
        </a:p>
        <a:p>
          <a:pPr latinLnBrk="1"/>
          <a:r>
            <a:rPr lang="en-US" altLang="en-US" sz="2400" dirty="0">
              <a:solidFill>
                <a:schemeClr val="tx1"/>
              </a:solidFill>
            </a:rPr>
            <a:t>Construction</a:t>
          </a:r>
          <a:endParaRPr lang="ko-KR" altLang="en-US" sz="2400" dirty="0">
            <a:solidFill>
              <a:schemeClr val="tx1"/>
            </a:solidFill>
          </a:endParaRPr>
        </a:p>
      </dgm:t>
    </dgm:pt>
    <dgm:pt modelId="{3DD6442E-EEF6-4B2A-9B8C-141C9C6801AB}" type="parTrans" cxnId="{2FE26BB5-1EBC-4BC6-B839-B2C082FC2F4C}">
      <dgm:prSet/>
      <dgm:spPr/>
      <dgm:t>
        <a:bodyPr/>
        <a:lstStyle/>
        <a:p>
          <a:pPr latinLnBrk="1"/>
          <a:endParaRPr lang="ko-KR" altLang="en-US"/>
        </a:p>
      </dgm:t>
    </dgm:pt>
    <dgm:pt modelId="{740DA696-A74D-4957-8817-F4A64F4DD794}" type="sibTrans" cxnId="{2FE26BB5-1EBC-4BC6-B839-B2C082FC2F4C}">
      <dgm:prSet/>
      <dgm:spPr/>
      <dgm:t>
        <a:bodyPr/>
        <a:lstStyle/>
        <a:p>
          <a:pPr latinLnBrk="1"/>
          <a:endParaRPr lang="ko-KR" altLang="en-US"/>
        </a:p>
      </dgm:t>
    </dgm:pt>
    <dgm:pt modelId="{90A09DD3-D8A7-4A51-BAAA-0275B17B026A}">
      <dgm:prSet phldrT="[텍스트]" custT="1"/>
      <dgm:spPr>
        <a:solidFill>
          <a:srgbClr val="D2DCE7"/>
        </a:solidFill>
      </dgm:spPr>
      <dgm:t>
        <a:bodyPr/>
        <a:lstStyle/>
        <a:p>
          <a:pPr latinLnBrk="1"/>
          <a:r>
            <a:rPr lang="en-US" altLang="en-US" sz="2400" dirty="0">
              <a:solidFill>
                <a:schemeClr val="tx1"/>
              </a:solidFill>
            </a:rPr>
            <a:t>Semi Global </a:t>
          </a:r>
        </a:p>
        <a:p>
          <a:pPr latinLnBrk="1"/>
          <a:r>
            <a:rPr lang="en-US" altLang="en-US" sz="2400" dirty="0">
              <a:solidFill>
                <a:schemeClr val="tx1"/>
              </a:solidFill>
            </a:rPr>
            <a:t>Matching</a:t>
          </a:r>
          <a:endParaRPr lang="ko-KR" altLang="en-US" sz="2400" dirty="0">
            <a:solidFill>
              <a:schemeClr val="tx1"/>
            </a:solidFill>
          </a:endParaRPr>
        </a:p>
      </dgm:t>
    </dgm:pt>
    <dgm:pt modelId="{6B51B245-D133-4B9C-A18C-1B7F95621859}" type="parTrans" cxnId="{9E86F17F-BE84-4FAB-95C9-E34C5C53993B}">
      <dgm:prSet/>
      <dgm:spPr/>
      <dgm:t>
        <a:bodyPr/>
        <a:lstStyle/>
        <a:p>
          <a:pPr latinLnBrk="1"/>
          <a:endParaRPr lang="ko-KR" altLang="en-US"/>
        </a:p>
      </dgm:t>
    </dgm:pt>
    <dgm:pt modelId="{BA628367-9804-48F8-BB2B-10B9AA44608F}" type="sibTrans" cxnId="{9E86F17F-BE84-4FAB-95C9-E34C5C53993B}">
      <dgm:prSet/>
      <dgm:spPr/>
      <dgm:t>
        <a:bodyPr/>
        <a:lstStyle/>
        <a:p>
          <a:pPr latinLnBrk="1"/>
          <a:endParaRPr lang="ko-KR" altLang="en-US"/>
        </a:p>
      </dgm:t>
    </dgm:pt>
    <dgm:pt modelId="{98788992-DA33-48DA-ADFD-9C610644CB19}">
      <dgm:prSet phldrT="[텍스트]" custT="1"/>
      <dgm:spPr>
        <a:solidFill>
          <a:srgbClr val="D2DCE7"/>
        </a:solidFill>
      </dgm:spPr>
      <dgm:t>
        <a:bodyPr/>
        <a:lstStyle/>
        <a:p>
          <a:pPr latinLnBrk="1"/>
          <a:r>
            <a:rPr lang="en-US" altLang="en-US" sz="2400" dirty="0">
              <a:solidFill>
                <a:schemeClr val="tx1"/>
              </a:solidFill>
            </a:rPr>
            <a:t>Warping and </a:t>
          </a:r>
          <a:br>
            <a:rPr lang="en-US" altLang="en-US" sz="2400" dirty="0">
              <a:solidFill>
                <a:schemeClr val="tx1"/>
              </a:solidFill>
            </a:rPr>
          </a:br>
          <a:r>
            <a:rPr lang="en-US" altLang="en-US" sz="2400" dirty="0">
              <a:solidFill>
                <a:schemeClr val="tx1"/>
              </a:solidFill>
            </a:rPr>
            <a:t>Aggregating</a:t>
          </a:r>
          <a:endParaRPr lang="ko-KR" altLang="en-US" sz="2400" dirty="0">
            <a:solidFill>
              <a:schemeClr val="tx1"/>
            </a:solidFill>
          </a:endParaRPr>
        </a:p>
      </dgm:t>
    </dgm:pt>
    <dgm:pt modelId="{D039CDA8-27CD-4F5A-9B22-CA3B1CBFDD8F}" type="parTrans" cxnId="{0E89A9BA-0368-4F37-8CEA-5F5678B64ECA}">
      <dgm:prSet/>
      <dgm:spPr/>
      <dgm:t>
        <a:bodyPr/>
        <a:lstStyle/>
        <a:p>
          <a:pPr latinLnBrk="1"/>
          <a:endParaRPr lang="ko-KR" altLang="en-US"/>
        </a:p>
      </dgm:t>
    </dgm:pt>
    <dgm:pt modelId="{6BE25FF8-32E5-400E-9CE7-CE78A26BEF6D}" type="sibTrans" cxnId="{0E89A9BA-0368-4F37-8CEA-5F5678B64ECA}">
      <dgm:prSet/>
      <dgm:spPr/>
      <dgm:t>
        <a:bodyPr/>
        <a:lstStyle/>
        <a:p>
          <a:pPr latinLnBrk="1"/>
          <a:endParaRPr lang="ko-KR" altLang="en-US"/>
        </a:p>
      </dgm:t>
    </dgm:pt>
    <dgm:pt modelId="{59612D33-F924-4F4D-946B-AB824A575BAF}" type="pres">
      <dgm:prSet presAssocID="{472A0906-BE23-41AB-8495-7C53FCD99ADE}" presName="Name0" presStyleCnt="0">
        <dgm:presLayoutVars>
          <dgm:dir/>
          <dgm:animLvl val="lvl"/>
          <dgm:resizeHandles val="exact"/>
        </dgm:presLayoutVars>
      </dgm:prSet>
      <dgm:spPr/>
    </dgm:pt>
    <dgm:pt modelId="{C178AB66-E56E-4BAE-A099-30004B288A71}" type="pres">
      <dgm:prSet presAssocID="{5D413D35-B6E7-410D-BD0E-C1E810FF68E9}" presName="parTxOnly" presStyleLbl="node1" presStyleIdx="0" presStyleCnt="3">
        <dgm:presLayoutVars>
          <dgm:chMax val="0"/>
          <dgm:chPref val="0"/>
          <dgm:bulletEnabled val="1"/>
        </dgm:presLayoutVars>
      </dgm:prSet>
      <dgm:spPr/>
      <dgm:t>
        <a:bodyPr/>
        <a:lstStyle/>
        <a:p>
          <a:pPr latinLnBrk="1"/>
          <a:endParaRPr lang="ko-KR" altLang="en-US"/>
        </a:p>
      </dgm:t>
    </dgm:pt>
    <dgm:pt modelId="{D7B099C8-5E62-4487-8CD1-04514A2ECE98}" type="pres">
      <dgm:prSet presAssocID="{740DA696-A74D-4957-8817-F4A64F4DD794}" presName="parTxOnlySpace" presStyleCnt="0"/>
      <dgm:spPr/>
    </dgm:pt>
    <dgm:pt modelId="{597930CE-0BF2-4252-B4E1-74F4709B6400}" type="pres">
      <dgm:prSet presAssocID="{90A09DD3-D8A7-4A51-BAAA-0275B17B026A}" presName="parTxOnly" presStyleLbl="node1" presStyleIdx="1" presStyleCnt="3">
        <dgm:presLayoutVars>
          <dgm:chMax val="0"/>
          <dgm:chPref val="0"/>
          <dgm:bulletEnabled val="1"/>
        </dgm:presLayoutVars>
      </dgm:prSet>
      <dgm:spPr/>
      <dgm:t>
        <a:bodyPr/>
        <a:lstStyle/>
        <a:p>
          <a:pPr latinLnBrk="1"/>
          <a:endParaRPr lang="ko-KR" altLang="en-US"/>
        </a:p>
      </dgm:t>
    </dgm:pt>
    <dgm:pt modelId="{7B636438-03CB-43DE-8E01-C92DF335BFB5}" type="pres">
      <dgm:prSet presAssocID="{BA628367-9804-48F8-BB2B-10B9AA44608F}" presName="parTxOnlySpace" presStyleCnt="0"/>
      <dgm:spPr/>
    </dgm:pt>
    <dgm:pt modelId="{34177CC1-A383-42EB-933F-A143CB6D2E28}" type="pres">
      <dgm:prSet presAssocID="{98788992-DA33-48DA-ADFD-9C610644CB19}" presName="parTxOnly" presStyleLbl="node1" presStyleIdx="2" presStyleCnt="3">
        <dgm:presLayoutVars>
          <dgm:chMax val="0"/>
          <dgm:chPref val="0"/>
          <dgm:bulletEnabled val="1"/>
        </dgm:presLayoutVars>
      </dgm:prSet>
      <dgm:spPr/>
      <dgm:t>
        <a:bodyPr/>
        <a:lstStyle/>
        <a:p>
          <a:pPr latinLnBrk="1"/>
          <a:endParaRPr lang="ko-KR" altLang="en-US"/>
        </a:p>
      </dgm:t>
    </dgm:pt>
  </dgm:ptLst>
  <dgm:cxnLst>
    <dgm:cxn modelId="{0E89A9BA-0368-4F37-8CEA-5F5678B64ECA}" srcId="{472A0906-BE23-41AB-8495-7C53FCD99ADE}" destId="{98788992-DA33-48DA-ADFD-9C610644CB19}" srcOrd="2" destOrd="0" parTransId="{D039CDA8-27CD-4F5A-9B22-CA3B1CBFDD8F}" sibTransId="{6BE25FF8-32E5-400E-9CE7-CE78A26BEF6D}"/>
    <dgm:cxn modelId="{5090FCED-89E8-44E9-8D41-92ECA6D78455}" type="presOf" srcId="{5D413D35-B6E7-410D-BD0E-C1E810FF68E9}" destId="{C178AB66-E56E-4BAE-A099-30004B288A71}" srcOrd="0" destOrd="0" presId="urn:microsoft.com/office/officeart/2005/8/layout/chevron1"/>
    <dgm:cxn modelId="{2FE26BB5-1EBC-4BC6-B839-B2C082FC2F4C}" srcId="{472A0906-BE23-41AB-8495-7C53FCD99ADE}" destId="{5D413D35-B6E7-410D-BD0E-C1E810FF68E9}" srcOrd="0" destOrd="0" parTransId="{3DD6442E-EEF6-4B2A-9B8C-141C9C6801AB}" sibTransId="{740DA696-A74D-4957-8817-F4A64F4DD794}"/>
    <dgm:cxn modelId="{35B6109E-264D-4A68-A99E-83D3685A14C6}" type="presOf" srcId="{472A0906-BE23-41AB-8495-7C53FCD99ADE}" destId="{59612D33-F924-4F4D-946B-AB824A575BAF}" srcOrd="0" destOrd="0" presId="urn:microsoft.com/office/officeart/2005/8/layout/chevron1"/>
    <dgm:cxn modelId="{9E86F17F-BE84-4FAB-95C9-E34C5C53993B}" srcId="{472A0906-BE23-41AB-8495-7C53FCD99ADE}" destId="{90A09DD3-D8A7-4A51-BAAA-0275B17B026A}" srcOrd="1" destOrd="0" parTransId="{6B51B245-D133-4B9C-A18C-1B7F95621859}" sibTransId="{BA628367-9804-48F8-BB2B-10B9AA44608F}"/>
    <dgm:cxn modelId="{FE9AF5C1-79E1-4907-9A8B-0DB98CA6E58D}" type="presOf" srcId="{98788992-DA33-48DA-ADFD-9C610644CB19}" destId="{34177CC1-A383-42EB-933F-A143CB6D2E28}" srcOrd="0" destOrd="0" presId="urn:microsoft.com/office/officeart/2005/8/layout/chevron1"/>
    <dgm:cxn modelId="{C253648A-6E84-4D52-9514-DA2DC11125B6}" type="presOf" srcId="{90A09DD3-D8A7-4A51-BAAA-0275B17B026A}" destId="{597930CE-0BF2-4252-B4E1-74F4709B6400}" srcOrd="0" destOrd="0" presId="urn:microsoft.com/office/officeart/2005/8/layout/chevron1"/>
    <dgm:cxn modelId="{65CEC70C-BBCA-432A-9AD3-42C33F7C4787}" type="presParOf" srcId="{59612D33-F924-4F4D-946B-AB824A575BAF}" destId="{C178AB66-E56E-4BAE-A099-30004B288A71}" srcOrd="0" destOrd="0" presId="urn:microsoft.com/office/officeart/2005/8/layout/chevron1"/>
    <dgm:cxn modelId="{368F2F16-4362-4393-92B4-CF4597790DBB}" type="presParOf" srcId="{59612D33-F924-4F4D-946B-AB824A575BAF}" destId="{D7B099C8-5E62-4487-8CD1-04514A2ECE98}" srcOrd="1" destOrd="0" presId="urn:microsoft.com/office/officeart/2005/8/layout/chevron1"/>
    <dgm:cxn modelId="{B3846D54-BB0A-4F2E-9CCA-0FAA8B2603E4}" type="presParOf" srcId="{59612D33-F924-4F4D-946B-AB824A575BAF}" destId="{597930CE-0BF2-4252-B4E1-74F4709B6400}" srcOrd="2" destOrd="0" presId="urn:microsoft.com/office/officeart/2005/8/layout/chevron1"/>
    <dgm:cxn modelId="{83666EDF-C7F9-4280-918D-007F585D429E}" type="presParOf" srcId="{59612D33-F924-4F4D-946B-AB824A575BAF}" destId="{7B636438-03CB-43DE-8E01-C92DF335BFB5}" srcOrd="3" destOrd="0" presId="urn:microsoft.com/office/officeart/2005/8/layout/chevron1"/>
    <dgm:cxn modelId="{B66EF000-B3B8-4936-BC32-D608D2DD8EAB}" type="presParOf" srcId="{59612D33-F924-4F4D-946B-AB824A575BAF}" destId="{34177CC1-A383-42EB-933F-A143CB6D2E2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8AB66-E56E-4BAE-A099-30004B288A71}">
      <dsp:nvSpPr>
        <dsp:cNvPr id="0" name=""/>
        <dsp:cNvSpPr/>
      </dsp:nvSpPr>
      <dsp:spPr>
        <a:xfrm>
          <a:off x="3393"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latinLnBrk="1">
            <a:lnSpc>
              <a:spcPct val="90000"/>
            </a:lnSpc>
            <a:spcBef>
              <a:spcPct val="0"/>
            </a:spcBef>
            <a:spcAft>
              <a:spcPct val="35000"/>
            </a:spcAft>
          </a:pPr>
          <a:r>
            <a:rPr lang="en-US" altLang="en-US" sz="2400" kern="1200" dirty="0">
              <a:solidFill>
                <a:schemeClr val="tx1"/>
              </a:solidFill>
            </a:rPr>
            <a:t>Cost Volume </a:t>
          </a:r>
        </a:p>
        <a:p>
          <a:pPr lvl="0" algn="ctr" defTabSz="1066800" latinLnBrk="1">
            <a:lnSpc>
              <a:spcPct val="90000"/>
            </a:lnSpc>
            <a:spcBef>
              <a:spcPct val="0"/>
            </a:spcBef>
            <a:spcAft>
              <a:spcPct val="35000"/>
            </a:spcAft>
          </a:pPr>
          <a:r>
            <a:rPr lang="en-US" altLang="en-US" sz="2400" kern="1200" dirty="0">
              <a:solidFill>
                <a:schemeClr val="tx1"/>
              </a:solidFill>
            </a:rPr>
            <a:t>Construction</a:t>
          </a:r>
          <a:endParaRPr lang="ko-KR" altLang="en-US" sz="2400" kern="1200" dirty="0">
            <a:solidFill>
              <a:schemeClr val="tx1"/>
            </a:solidFill>
          </a:endParaRPr>
        </a:p>
      </dsp:txBody>
      <dsp:txXfrm>
        <a:off x="554785" y="0"/>
        <a:ext cx="3031364" cy="1102783"/>
      </dsp:txXfrm>
    </dsp:sp>
    <dsp:sp modelId="{597930CE-0BF2-4252-B4E1-74F4709B6400}">
      <dsp:nvSpPr>
        <dsp:cNvPr id="0" name=""/>
        <dsp:cNvSpPr/>
      </dsp:nvSpPr>
      <dsp:spPr>
        <a:xfrm>
          <a:off x="3724126"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latinLnBrk="1">
            <a:lnSpc>
              <a:spcPct val="90000"/>
            </a:lnSpc>
            <a:spcBef>
              <a:spcPct val="0"/>
            </a:spcBef>
            <a:spcAft>
              <a:spcPct val="35000"/>
            </a:spcAft>
          </a:pPr>
          <a:r>
            <a:rPr lang="en-US" altLang="en-US" sz="2400" kern="1200" dirty="0">
              <a:solidFill>
                <a:schemeClr val="tx1"/>
              </a:solidFill>
            </a:rPr>
            <a:t>Semi Global </a:t>
          </a:r>
        </a:p>
        <a:p>
          <a:pPr lvl="0" algn="ctr" defTabSz="1066800" latinLnBrk="1">
            <a:lnSpc>
              <a:spcPct val="90000"/>
            </a:lnSpc>
            <a:spcBef>
              <a:spcPct val="0"/>
            </a:spcBef>
            <a:spcAft>
              <a:spcPct val="35000"/>
            </a:spcAft>
          </a:pPr>
          <a:r>
            <a:rPr lang="en-US" altLang="en-US" sz="2400" kern="1200" dirty="0">
              <a:solidFill>
                <a:schemeClr val="tx1"/>
              </a:solidFill>
            </a:rPr>
            <a:t>Matching</a:t>
          </a:r>
          <a:endParaRPr lang="ko-KR" altLang="en-US" sz="2400" kern="1200" dirty="0">
            <a:solidFill>
              <a:schemeClr val="tx1"/>
            </a:solidFill>
          </a:endParaRPr>
        </a:p>
      </dsp:txBody>
      <dsp:txXfrm>
        <a:off x="4275518" y="0"/>
        <a:ext cx="3031364" cy="1102783"/>
      </dsp:txXfrm>
    </dsp:sp>
    <dsp:sp modelId="{34177CC1-A383-42EB-933F-A143CB6D2E28}">
      <dsp:nvSpPr>
        <dsp:cNvPr id="0" name=""/>
        <dsp:cNvSpPr/>
      </dsp:nvSpPr>
      <dsp:spPr>
        <a:xfrm>
          <a:off x="7444859" y="0"/>
          <a:ext cx="4134147" cy="1102783"/>
        </a:xfrm>
        <a:prstGeom prst="chevron">
          <a:avLst/>
        </a:prstGeom>
        <a:solidFill>
          <a:srgbClr val="D2DC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latinLnBrk="1">
            <a:lnSpc>
              <a:spcPct val="90000"/>
            </a:lnSpc>
            <a:spcBef>
              <a:spcPct val="0"/>
            </a:spcBef>
            <a:spcAft>
              <a:spcPct val="35000"/>
            </a:spcAft>
          </a:pPr>
          <a:r>
            <a:rPr lang="en-US" altLang="en-US" sz="2400" kern="1200" dirty="0">
              <a:solidFill>
                <a:schemeClr val="tx1"/>
              </a:solidFill>
            </a:rPr>
            <a:t>Warping and </a:t>
          </a:r>
          <a:br>
            <a:rPr lang="en-US" altLang="en-US" sz="2400" kern="1200" dirty="0">
              <a:solidFill>
                <a:schemeClr val="tx1"/>
              </a:solidFill>
            </a:rPr>
          </a:br>
          <a:r>
            <a:rPr lang="en-US" altLang="en-US" sz="2400" kern="1200" dirty="0">
              <a:solidFill>
                <a:schemeClr val="tx1"/>
              </a:solidFill>
            </a:rPr>
            <a:t>Aggregating</a:t>
          </a:r>
          <a:endParaRPr lang="ko-KR" altLang="en-US" sz="2400" kern="1200" dirty="0">
            <a:solidFill>
              <a:schemeClr val="tx1"/>
            </a:solidFill>
          </a:endParaRPr>
        </a:p>
      </dsp:txBody>
      <dsp:txXfrm>
        <a:off x="7996251" y="0"/>
        <a:ext cx="3031364" cy="11027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E6537F2-97D7-FEA2-D559-0CEF21AFA2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8821B33A-D6C8-FD7B-89E3-63EADDC8E3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C8DFF0-BF2C-4214-841D-29E1A2D2ECC4}" type="datetimeFigureOut">
              <a:rPr lang="ko-KR" altLang="en-US" smtClean="0"/>
              <a:t>2023-09-19</a:t>
            </a:fld>
            <a:endParaRPr lang="ko-KR" altLang="en-US"/>
          </a:p>
        </p:txBody>
      </p:sp>
      <p:sp>
        <p:nvSpPr>
          <p:cNvPr id="4" name="바닥글 개체 틀 3">
            <a:extLst>
              <a:ext uri="{FF2B5EF4-FFF2-40B4-BE49-F238E27FC236}">
                <a16:creationId xmlns:a16="http://schemas.microsoft.com/office/drawing/2014/main" id="{5BAD8BE4-AA02-079F-773D-5AFEB71F75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D7C21843-3DDF-18E2-DBCC-1278C2F1CB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B6B5B-BD50-42FE-8C15-E65AFBA9ADC8}" type="slidenum">
              <a:rPr lang="ko-KR" altLang="en-US" smtClean="0"/>
              <a:t>‹#›</a:t>
            </a:fld>
            <a:endParaRPr lang="ko-KR" altLang="en-US"/>
          </a:p>
        </p:txBody>
      </p:sp>
    </p:spTree>
    <p:extLst>
      <p:ext uri="{BB962C8B-B14F-4D97-AF65-F5344CB8AC3E}">
        <p14:creationId xmlns:p14="http://schemas.microsoft.com/office/powerpoint/2010/main" val="1608432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EBA78-E538-40ED-B604-EBA2B4FEA214}" type="datetimeFigureOut">
              <a:rPr lang="ko-KR" altLang="en-US" smtClean="0"/>
              <a:t>2023-09-19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57885-942D-4439-8350-A980673E461A}" type="slidenum">
              <a:rPr lang="ko-KR" altLang="en-US" smtClean="0"/>
              <a:t>‹#›</a:t>
            </a:fld>
            <a:endParaRPr lang="ko-KR" altLang="en-US"/>
          </a:p>
        </p:txBody>
      </p:sp>
    </p:spTree>
    <p:extLst>
      <p:ext uri="{BB962C8B-B14F-4D97-AF65-F5344CB8AC3E}">
        <p14:creationId xmlns:p14="http://schemas.microsoft.com/office/powerpoint/2010/main" val="24121660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B357885-942D-4439-8350-A980673E461A}" type="slidenum">
              <a:rPr lang="ko-KR" altLang="en-US" smtClean="0"/>
              <a:t>1</a:t>
            </a:fld>
            <a:endParaRPr lang="ko-KR" altLang="en-US"/>
          </a:p>
        </p:txBody>
      </p:sp>
    </p:spTree>
    <p:extLst>
      <p:ext uri="{BB962C8B-B14F-4D97-AF65-F5344CB8AC3E}">
        <p14:creationId xmlns:p14="http://schemas.microsoft.com/office/powerpoint/2010/main" val="68714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14</a:t>
            </a:fld>
            <a:endParaRPr lang="ko-KR" altLang="en-US"/>
          </a:p>
        </p:txBody>
      </p:sp>
    </p:spTree>
    <p:extLst>
      <p:ext uri="{BB962C8B-B14F-4D97-AF65-F5344CB8AC3E}">
        <p14:creationId xmlns:p14="http://schemas.microsoft.com/office/powerpoint/2010/main" val="86220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15</a:t>
            </a:fld>
            <a:endParaRPr lang="ko-KR" altLang="en-US"/>
          </a:p>
        </p:txBody>
      </p:sp>
    </p:spTree>
    <p:extLst>
      <p:ext uri="{BB962C8B-B14F-4D97-AF65-F5344CB8AC3E}">
        <p14:creationId xmlns:p14="http://schemas.microsoft.com/office/powerpoint/2010/main" val="152806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16</a:t>
            </a:fld>
            <a:endParaRPr lang="ko-KR" altLang="en-US"/>
          </a:p>
        </p:txBody>
      </p:sp>
    </p:spTree>
    <p:extLst>
      <p:ext uri="{BB962C8B-B14F-4D97-AF65-F5344CB8AC3E}">
        <p14:creationId xmlns:p14="http://schemas.microsoft.com/office/powerpoint/2010/main" val="80408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17</a:t>
            </a:fld>
            <a:endParaRPr lang="ko-KR" altLang="en-US"/>
          </a:p>
        </p:txBody>
      </p:sp>
    </p:spTree>
    <p:extLst>
      <p:ext uri="{BB962C8B-B14F-4D97-AF65-F5344CB8AC3E}">
        <p14:creationId xmlns:p14="http://schemas.microsoft.com/office/powerpoint/2010/main" val="998625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18</a:t>
            </a:fld>
            <a:endParaRPr lang="ko-KR" altLang="en-US"/>
          </a:p>
        </p:txBody>
      </p:sp>
    </p:spTree>
    <p:extLst>
      <p:ext uri="{BB962C8B-B14F-4D97-AF65-F5344CB8AC3E}">
        <p14:creationId xmlns:p14="http://schemas.microsoft.com/office/powerpoint/2010/main" val="3738454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19</a:t>
            </a:fld>
            <a:endParaRPr lang="ko-KR" altLang="en-US"/>
          </a:p>
        </p:txBody>
      </p:sp>
    </p:spTree>
    <p:extLst>
      <p:ext uri="{BB962C8B-B14F-4D97-AF65-F5344CB8AC3E}">
        <p14:creationId xmlns:p14="http://schemas.microsoft.com/office/powerpoint/2010/main" val="322885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20</a:t>
            </a:fld>
            <a:endParaRPr lang="ko-KR" altLang="en-US"/>
          </a:p>
        </p:txBody>
      </p:sp>
    </p:spTree>
    <p:extLst>
      <p:ext uri="{BB962C8B-B14F-4D97-AF65-F5344CB8AC3E}">
        <p14:creationId xmlns:p14="http://schemas.microsoft.com/office/powerpoint/2010/main" val="2257271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21</a:t>
            </a:fld>
            <a:endParaRPr lang="ko-KR" altLang="en-US"/>
          </a:p>
        </p:txBody>
      </p:sp>
    </p:spTree>
    <p:extLst>
      <p:ext uri="{BB962C8B-B14F-4D97-AF65-F5344CB8AC3E}">
        <p14:creationId xmlns:p14="http://schemas.microsoft.com/office/powerpoint/2010/main" val="166555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22</a:t>
            </a:fld>
            <a:endParaRPr lang="ko-KR" altLang="en-US"/>
          </a:p>
        </p:txBody>
      </p:sp>
    </p:spTree>
    <p:extLst>
      <p:ext uri="{BB962C8B-B14F-4D97-AF65-F5344CB8AC3E}">
        <p14:creationId xmlns:p14="http://schemas.microsoft.com/office/powerpoint/2010/main" val="3573235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23</a:t>
            </a:fld>
            <a:endParaRPr lang="ko-KR" altLang="en-US"/>
          </a:p>
        </p:txBody>
      </p:sp>
    </p:spTree>
    <p:extLst>
      <p:ext uri="{BB962C8B-B14F-4D97-AF65-F5344CB8AC3E}">
        <p14:creationId xmlns:p14="http://schemas.microsoft.com/office/powerpoint/2010/main" val="205947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eaLnBrk="1" hangingPunct="1"/>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a:t>
            </a:fld>
            <a:endParaRPr lang="ko-KR" altLang="en-US"/>
          </a:p>
        </p:txBody>
      </p:sp>
    </p:spTree>
    <p:extLst>
      <p:ext uri="{BB962C8B-B14F-4D97-AF65-F5344CB8AC3E}">
        <p14:creationId xmlns:p14="http://schemas.microsoft.com/office/powerpoint/2010/main" val="3221330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24</a:t>
            </a:fld>
            <a:endParaRPr lang="ko-KR" altLang="en-US"/>
          </a:p>
        </p:txBody>
      </p:sp>
    </p:spTree>
    <p:extLst>
      <p:ext uri="{BB962C8B-B14F-4D97-AF65-F5344CB8AC3E}">
        <p14:creationId xmlns:p14="http://schemas.microsoft.com/office/powerpoint/2010/main" val="138459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25</a:t>
            </a:fld>
            <a:endParaRPr lang="ko-KR" altLang="en-US"/>
          </a:p>
        </p:txBody>
      </p:sp>
    </p:spTree>
    <p:extLst>
      <p:ext uri="{BB962C8B-B14F-4D97-AF65-F5344CB8AC3E}">
        <p14:creationId xmlns:p14="http://schemas.microsoft.com/office/powerpoint/2010/main" val="1523496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26</a:t>
            </a:fld>
            <a:endParaRPr lang="ko-KR" altLang="en-US"/>
          </a:p>
        </p:txBody>
      </p:sp>
    </p:spTree>
    <p:extLst>
      <p:ext uri="{BB962C8B-B14F-4D97-AF65-F5344CB8AC3E}">
        <p14:creationId xmlns:p14="http://schemas.microsoft.com/office/powerpoint/2010/main" val="92467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27</a:t>
            </a:fld>
            <a:endParaRPr lang="ko-KR" altLang="en-US"/>
          </a:p>
        </p:txBody>
      </p:sp>
    </p:spTree>
    <p:extLst>
      <p:ext uri="{BB962C8B-B14F-4D97-AF65-F5344CB8AC3E}">
        <p14:creationId xmlns:p14="http://schemas.microsoft.com/office/powerpoint/2010/main" val="253710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28</a:t>
            </a:fld>
            <a:endParaRPr lang="ko-KR" altLang="en-US"/>
          </a:p>
        </p:txBody>
      </p:sp>
    </p:spTree>
    <p:extLst>
      <p:ext uri="{BB962C8B-B14F-4D97-AF65-F5344CB8AC3E}">
        <p14:creationId xmlns:p14="http://schemas.microsoft.com/office/powerpoint/2010/main" val="602390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29</a:t>
            </a:fld>
            <a:endParaRPr lang="ko-KR" altLang="en-US"/>
          </a:p>
        </p:txBody>
      </p:sp>
    </p:spTree>
    <p:extLst>
      <p:ext uri="{BB962C8B-B14F-4D97-AF65-F5344CB8AC3E}">
        <p14:creationId xmlns:p14="http://schemas.microsoft.com/office/powerpoint/2010/main" val="189746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30</a:t>
            </a:fld>
            <a:endParaRPr lang="ko-KR" altLang="en-US"/>
          </a:p>
        </p:txBody>
      </p:sp>
    </p:spTree>
    <p:extLst>
      <p:ext uri="{BB962C8B-B14F-4D97-AF65-F5344CB8AC3E}">
        <p14:creationId xmlns:p14="http://schemas.microsoft.com/office/powerpoint/2010/main" val="33796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31</a:t>
            </a:fld>
            <a:endParaRPr lang="ko-KR" altLang="en-US"/>
          </a:p>
        </p:txBody>
      </p:sp>
    </p:spTree>
    <p:extLst>
      <p:ext uri="{BB962C8B-B14F-4D97-AF65-F5344CB8AC3E}">
        <p14:creationId xmlns:p14="http://schemas.microsoft.com/office/powerpoint/2010/main" val="65812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32</a:t>
            </a:fld>
            <a:endParaRPr lang="ko-KR" altLang="en-US"/>
          </a:p>
        </p:txBody>
      </p:sp>
    </p:spTree>
    <p:extLst>
      <p:ext uri="{BB962C8B-B14F-4D97-AF65-F5344CB8AC3E}">
        <p14:creationId xmlns:p14="http://schemas.microsoft.com/office/powerpoint/2010/main" val="3705409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33</a:t>
            </a:fld>
            <a:endParaRPr lang="ko-KR" altLang="en-US"/>
          </a:p>
        </p:txBody>
      </p:sp>
    </p:spTree>
    <p:extLst>
      <p:ext uri="{BB962C8B-B14F-4D97-AF65-F5344CB8AC3E}">
        <p14:creationId xmlns:p14="http://schemas.microsoft.com/office/powerpoint/2010/main" val="285781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a:t>
            </a:fld>
            <a:endParaRPr lang="ko-KR" altLang="en-US"/>
          </a:p>
        </p:txBody>
      </p:sp>
    </p:spTree>
    <p:extLst>
      <p:ext uri="{BB962C8B-B14F-4D97-AF65-F5344CB8AC3E}">
        <p14:creationId xmlns:p14="http://schemas.microsoft.com/office/powerpoint/2010/main" val="814441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34</a:t>
            </a:fld>
            <a:endParaRPr lang="ko-KR" altLang="en-US"/>
          </a:p>
        </p:txBody>
      </p:sp>
    </p:spTree>
    <p:extLst>
      <p:ext uri="{BB962C8B-B14F-4D97-AF65-F5344CB8AC3E}">
        <p14:creationId xmlns:p14="http://schemas.microsoft.com/office/powerpoint/2010/main" val="3461784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35</a:t>
            </a:fld>
            <a:endParaRPr lang="ko-KR" altLang="en-US"/>
          </a:p>
        </p:txBody>
      </p:sp>
    </p:spTree>
    <p:extLst>
      <p:ext uri="{BB962C8B-B14F-4D97-AF65-F5344CB8AC3E}">
        <p14:creationId xmlns:p14="http://schemas.microsoft.com/office/powerpoint/2010/main" val="760499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36</a:t>
            </a:fld>
            <a:endParaRPr lang="ko-KR" altLang="en-US"/>
          </a:p>
        </p:txBody>
      </p:sp>
    </p:spTree>
    <p:extLst>
      <p:ext uri="{BB962C8B-B14F-4D97-AF65-F5344CB8AC3E}">
        <p14:creationId xmlns:p14="http://schemas.microsoft.com/office/powerpoint/2010/main" val="256519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37</a:t>
            </a:fld>
            <a:endParaRPr lang="ko-KR" altLang="en-US"/>
          </a:p>
        </p:txBody>
      </p:sp>
    </p:spTree>
    <p:extLst>
      <p:ext uri="{BB962C8B-B14F-4D97-AF65-F5344CB8AC3E}">
        <p14:creationId xmlns:p14="http://schemas.microsoft.com/office/powerpoint/2010/main" val="816764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38</a:t>
            </a:fld>
            <a:endParaRPr lang="ko-KR" altLang="en-US"/>
          </a:p>
        </p:txBody>
      </p:sp>
    </p:spTree>
    <p:extLst>
      <p:ext uri="{BB962C8B-B14F-4D97-AF65-F5344CB8AC3E}">
        <p14:creationId xmlns:p14="http://schemas.microsoft.com/office/powerpoint/2010/main" val="4199610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48</a:t>
            </a:fld>
            <a:endParaRPr lang="ko-KR" altLang="en-US"/>
          </a:p>
        </p:txBody>
      </p:sp>
    </p:spTree>
    <p:extLst>
      <p:ext uri="{BB962C8B-B14F-4D97-AF65-F5344CB8AC3E}">
        <p14:creationId xmlns:p14="http://schemas.microsoft.com/office/powerpoint/2010/main" val="1242778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6</a:t>
            </a:fld>
            <a:endParaRPr lang="ko-KR" altLang="en-US"/>
          </a:p>
        </p:txBody>
      </p:sp>
    </p:spTree>
    <p:extLst>
      <p:ext uri="{BB962C8B-B14F-4D97-AF65-F5344CB8AC3E}">
        <p14:creationId xmlns:p14="http://schemas.microsoft.com/office/powerpoint/2010/main" val="799267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9</a:t>
            </a:fld>
            <a:endParaRPr lang="ko-KR" altLang="en-US"/>
          </a:p>
        </p:txBody>
      </p:sp>
    </p:spTree>
    <p:extLst>
      <p:ext uri="{BB962C8B-B14F-4D97-AF65-F5344CB8AC3E}">
        <p14:creationId xmlns:p14="http://schemas.microsoft.com/office/powerpoint/2010/main" val="40696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10</a:t>
            </a:fld>
            <a:endParaRPr lang="ko-KR" altLang="en-US"/>
          </a:p>
        </p:txBody>
      </p:sp>
    </p:spTree>
    <p:extLst>
      <p:ext uri="{BB962C8B-B14F-4D97-AF65-F5344CB8AC3E}">
        <p14:creationId xmlns:p14="http://schemas.microsoft.com/office/powerpoint/2010/main" val="168575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11</a:t>
            </a:fld>
            <a:endParaRPr lang="ko-KR" altLang="en-US"/>
          </a:p>
        </p:txBody>
      </p:sp>
    </p:spTree>
    <p:extLst>
      <p:ext uri="{BB962C8B-B14F-4D97-AF65-F5344CB8AC3E}">
        <p14:creationId xmlns:p14="http://schemas.microsoft.com/office/powerpoint/2010/main" val="173067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ea typeface="Tahoma" panose="020B0604030504040204" pitchFamily="34" charset="0"/>
                <a:cs typeface="Times New Roman" panose="02020603050405020304" pitchFamily="18" charset="0"/>
              </a:rPr>
              <a:t>balance between the efficiency of local methods and the accuracy of global optimization techniques, resulting in more consistent and detailed disparity maps.</a:t>
            </a:r>
            <a:endParaRPr lang="en-US" altLang="ko-KR"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12</a:t>
            </a:fld>
            <a:endParaRPr lang="ko-KR" altLang="en-US"/>
          </a:p>
        </p:txBody>
      </p:sp>
    </p:spTree>
    <p:extLst>
      <p:ext uri="{BB962C8B-B14F-4D97-AF65-F5344CB8AC3E}">
        <p14:creationId xmlns:p14="http://schemas.microsoft.com/office/powerpoint/2010/main" val="2576555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5" name="슬라이드 번호 개체 틀 4">
            <a:extLst>
              <a:ext uri="{FF2B5EF4-FFF2-40B4-BE49-F238E27FC236}">
                <a16:creationId xmlns:a16="http://schemas.microsoft.com/office/drawing/2014/main" id="{8624F1FC-01B5-40DA-8EB2-14014BDFBB9E}"/>
              </a:ext>
            </a:extLst>
          </p:cNvPr>
          <p:cNvSpPr>
            <a:spLocks noGrp="1"/>
          </p:cNvSpPr>
          <p:nvPr>
            <p:ph type="sldNum" sz="quarter" idx="5"/>
          </p:nvPr>
        </p:nvSpPr>
        <p:spPr/>
        <p:txBody>
          <a:bodyPr/>
          <a:lstStyle/>
          <a:p>
            <a:fld id="{174838C4-E91A-48CB-99F4-65D29758F97B}" type="slidenum">
              <a:rPr lang="ko-KR" altLang="en-US" smtClean="0"/>
              <a:t>13</a:t>
            </a:fld>
            <a:endParaRPr lang="ko-KR" altLang="en-US"/>
          </a:p>
        </p:txBody>
      </p:sp>
    </p:spTree>
    <p:extLst>
      <p:ext uri="{BB962C8B-B14F-4D97-AF65-F5344CB8AC3E}">
        <p14:creationId xmlns:p14="http://schemas.microsoft.com/office/powerpoint/2010/main" val="400808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032C5F-593B-903B-5C2E-760C856FAB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2883706-0886-6CA6-A772-BCBD1579A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FE587B5-EA15-D3FC-0144-9EF9911BDF1D}"/>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738944A2-94D7-3094-E270-001877E174E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23ED12F-44A3-DFEF-5C48-6F09BDB07189}"/>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88317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D1CF4C-0596-6315-C705-5D37CBDEBC7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F93A108-BFD6-0456-E836-B8F57960B9A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9E982F7-5003-2949-3F58-31CF15C61B9A}"/>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705D9D81-1F87-7556-49D4-1267E1D06A7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CBC56F8-E8D8-CC10-2BF0-2323855D575A}"/>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220185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7A3EA05-62A4-90C3-2380-0241D6CCE50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1D51EA6-F669-0EFF-402C-43BD505E7F1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3882BA1-8EF4-28EA-D624-AB138BC927AF}"/>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CA5DE6E0-F233-4BAD-B946-E81B99C4FA1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F8E6F5-B406-6A08-B005-9B801582A0D4}"/>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223844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000"/>
            </a:lvl1pPr>
          </a:lstStyle>
          <a:p>
            <a:r>
              <a:rPr lang="ko-KR" altLang="en-US"/>
              <a:t>마스터 제목 스타일 편집</a:t>
            </a:r>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Date Placeholder 3"/>
          <p:cNvSpPr>
            <a:spLocks noGrp="1"/>
          </p:cNvSpPr>
          <p:nvPr>
            <p:ph type="dt" sz="half" idx="10"/>
          </p:nvPr>
        </p:nvSpPr>
        <p:spPr/>
        <p:txBody>
          <a:bodyPr/>
          <a:lstStyle/>
          <a:p>
            <a:fld id="{B63994AB-2CF2-4EF6-86B3-6775D078B87A}" type="datetime1">
              <a:rPr lang="ko-KR" altLang="en-US" smtClean="0"/>
              <a:t>2023-09-19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7" name="직사각형 6">
            <a:extLst>
              <a:ext uri="{FF2B5EF4-FFF2-40B4-BE49-F238E27FC236}">
                <a16:creationId xmlns:a16="http://schemas.microsoft.com/office/drawing/2014/main" id="{AADE4F53-3D88-420E-9BCD-B7B13AC629B4}"/>
              </a:ext>
            </a:extLst>
          </p:cNvPr>
          <p:cNvSpPr/>
          <p:nvPr userDrawn="1"/>
        </p:nvSpPr>
        <p:spPr>
          <a:xfrm>
            <a:off x="1632000" y="3533141"/>
            <a:ext cx="8928000" cy="45719"/>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2F77C64-5E68-4D77-AF00-A601CCFDC895}"/>
              </a:ext>
            </a:extLst>
          </p:cNvPr>
          <p:cNvSpPr/>
          <p:nvPr userDrawn="1"/>
        </p:nvSpPr>
        <p:spPr>
          <a:xfrm>
            <a:off x="746760" y="864756"/>
            <a:ext cx="10698480" cy="165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3949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10"/>
          </p:nvPr>
        </p:nvSpPr>
        <p:spPr/>
        <p:txBody>
          <a:bodyPr/>
          <a:lstStyle/>
          <a:p>
            <a:fld id="{134BE556-E4E3-4855-905A-ECA644192EC8}" type="datetime1">
              <a:rPr lang="ko-KR" altLang="en-US" smtClean="0"/>
              <a:t>2023-09-19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1546686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43372"/>
          </a:xfrm>
        </p:spPr>
        <p:txBody>
          <a:bodyPr anchor="b">
            <a:normAutofit/>
          </a:bodyPr>
          <a:lstStyle>
            <a:lvl1pPr algn="ctr">
              <a:defRPr sz="4000"/>
            </a:lvl1pPr>
          </a:lstStyle>
          <a:p>
            <a:r>
              <a:rPr lang="ko-KR" altLang="en-US"/>
              <a:t>마스터 제목 스타일 편집</a:t>
            </a:r>
            <a:endParaRPr lang="en-US"/>
          </a:p>
        </p:txBody>
      </p:sp>
      <p:sp>
        <p:nvSpPr>
          <p:cNvPr id="3" name="Text Placeholder 2"/>
          <p:cNvSpPr>
            <a:spLocks noGrp="1"/>
          </p:cNvSpPr>
          <p:nvPr>
            <p:ph type="body" idx="1"/>
          </p:nvPr>
        </p:nvSpPr>
        <p:spPr>
          <a:xfrm>
            <a:off x="831850" y="4598829"/>
            <a:ext cx="10515600" cy="1490821"/>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E9506D8D-AAE1-47BF-BB59-A129B924A748}" type="datetime1">
              <a:rPr lang="ko-KR" altLang="en-US" smtClean="0"/>
              <a:t>2023-09-19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7" name="직사각형 6">
            <a:extLst>
              <a:ext uri="{FF2B5EF4-FFF2-40B4-BE49-F238E27FC236}">
                <a16:creationId xmlns:a16="http://schemas.microsoft.com/office/drawing/2014/main" id="{1DFEC908-7305-454B-AC2C-87CA94C9D4D0}"/>
              </a:ext>
            </a:extLst>
          </p:cNvPr>
          <p:cNvSpPr/>
          <p:nvPr userDrawn="1"/>
        </p:nvSpPr>
        <p:spPr>
          <a:xfrm>
            <a:off x="746760" y="864756"/>
            <a:ext cx="10698480" cy="165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9B345AF-1555-42F7-90E4-CB2216CA1B7A}"/>
              </a:ext>
            </a:extLst>
          </p:cNvPr>
          <p:cNvSpPr/>
          <p:nvPr userDrawn="1"/>
        </p:nvSpPr>
        <p:spPr>
          <a:xfrm>
            <a:off x="1632000" y="4553110"/>
            <a:ext cx="8928000" cy="45719"/>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45947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Content Placeholder 2"/>
          <p:cNvSpPr>
            <a:spLocks noGrp="1"/>
          </p:cNvSpPr>
          <p:nvPr>
            <p:ph sz="half" idx="1"/>
          </p:nvPr>
        </p:nvSpPr>
        <p:spPr>
          <a:xfrm>
            <a:off x="838200" y="1037863"/>
            <a:ext cx="5181600" cy="51391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Content Placeholder 3"/>
          <p:cNvSpPr>
            <a:spLocks noGrp="1"/>
          </p:cNvSpPr>
          <p:nvPr>
            <p:ph sz="half" idx="2"/>
          </p:nvPr>
        </p:nvSpPr>
        <p:spPr>
          <a:xfrm>
            <a:off x="6172200" y="1037863"/>
            <a:ext cx="5181600" cy="5139100"/>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Date Placeholder 4"/>
          <p:cNvSpPr>
            <a:spLocks noGrp="1"/>
          </p:cNvSpPr>
          <p:nvPr>
            <p:ph type="dt" sz="half" idx="10"/>
          </p:nvPr>
        </p:nvSpPr>
        <p:spPr/>
        <p:txBody>
          <a:bodyPr/>
          <a:lstStyle/>
          <a:p>
            <a:fld id="{22C35347-79C9-4506-84C8-A6946DD5C578}" type="datetime1">
              <a:rPr lang="ko-KR" altLang="en-US" smtClean="0"/>
              <a:t>2023-09-19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3796266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037968"/>
            <a:ext cx="5157787" cy="4366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839788" y="1519881"/>
            <a:ext cx="5157787" cy="466978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Placeholder 4"/>
          <p:cNvSpPr>
            <a:spLocks noGrp="1"/>
          </p:cNvSpPr>
          <p:nvPr>
            <p:ph type="body" sz="quarter" idx="3"/>
          </p:nvPr>
        </p:nvSpPr>
        <p:spPr>
          <a:xfrm>
            <a:off x="6172200" y="1037968"/>
            <a:ext cx="5183188" cy="4366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172200" y="1519881"/>
            <a:ext cx="5183188" cy="466978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Date Placeholder 6"/>
          <p:cNvSpPr>
            <a:spLocks noGrp="1"/>
          </p:cNvSpPr>
          <p:nvPr>
            <p:ph type="dt" sz="half" idx="10"/>
          </p:nvPr>
        </p:nvSpPr>
        <p:spPr/>
        <p:txBody>
          <a:bodyPr/>
          <a:lstStyle/>
          <a:p>
            <a:fld id="{B4A7C861-541A-44E3-BAF7-F063658F7414}" type="datetime1">
              <a:rPr lang="ko-KR" altLang="en-US" smtClean="0"/>
              <a:t>2023-09-19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34D29B3-2122-425C-97CE-E67BE691B583}" type="slidenum">
              <a:rPr lang="ko-KR" altLang="en-US" smtClean="0"/>
              <a:t>‹#›</a:t>
            </a:fld>
            <a:endParaRPr lang="ko-KR" altLang="en-US"/>
          </a:p>
        </p:txBody>
      </p:sp>
      <p:sp>
        <p:nvSpPr>
          <p:cNvPr id="10" name="Title 1">
            <a:extLst>
              <a:ext uri="{FF2B5EF4-FFF2-40B4-BE49-F238E27FC236}">
                <a16:creationId xmlns:a16="http://schemas.microsoft.com/office/drawing/2014/main" id="{5FCEE715-082B-4448-B43D-E8541C79AF4F}"/>
              </a:ext>
            </a:extLst>
          </p:cNvPr>
          <p:cNvSpPr>
            <a:spLocks noGrp="1"/>
          </p:cNvSpPr>
          <p:nvPr>
            <p:ph type="title"/>
          </p:nvPr>
        </p:nvSpPr>
        <p:spPr>
          <a:xfrm>
            <a:off x="838200" y="136526"/>
            <a:ext cx="10515600" cy="785764"/>
          </a:xfrm>
        </p:spPr>
        <p:txBody>
          <a:bodyPr/>
          <a:lstStyle/>
          <a:p>
            <a:r>
              <a:rPr lang="ko-KR" altLang="en-US"/>
              <a:t>마스터 제목 스타일 편집</a:t>
            </a:r>
            <a:endParaRPr lang="en-US"/>
          </a:p>
        </p:txBody>
      </p:sp>
    </p:spTree>
    <p:extLst>
      <p:ext uri="{BB962C8B-B14F-4D97-AF65-F5344CB8AC3E}">
        <p14:creationId xmlns:p14="http://schemas.microsoft.com/office/powerpoint/2010/main" val="3556249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3" name="Date Placeholder 2"/>
          <p:cNvSpPr>
            <a:spLocks noGrp="1"/>
          </p:cNvSpPr>
          <p:nvPr>
            <p:ph type="dt" sz="half" idx="10"/>
          </p:nvPr>
        </p:nvSpPr>
        <p:spPr/>
        <p:txBody>
          <a:bodyPr/>
          <a:lstStyle/>
          <a:p>
            <a:fld id="{13372971-479A-4F9D-8721-41A6A270BB3F}" type="datetime1">
              <a:rPr lang="ko-KR" altLang="en-US" smtClean="0"/>
              <a:t>2023-09-19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499640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14152-5CFC-4E6F-8B72-110D311BABE3}" type="datetime1">
              <a:rPr lang="ko-KR" altLang="en-US" smtClean="0"/>
              <a:t>2023-09-19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34D29B3-2122-425C-97CE-E67BE691B583}" type="slidenum">
              <a:rPr lang="ko-KR" altLang="en-US" smtClean="0"/>
              <a:t>‹#›</a:t>
            </a:fld>
            <a:endParaRPr lang="ko-KR" altLang="en-US"/>
          </a:p>
        </p:txBody>
      </p:sp>
    </p:spTree>
    <p:extLst>
      <p:ext uri="{BB962C8B-B14F-4D97-AF65-F5344CB8AC3E}">
        <p14:creationId xmlns:p14="http://schemas.microsoft.com/office/powerpoint/2010/main" val="94210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763366-9DAE-61DB-7BAC-0CCDCAE057F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CD923F2-2E43-2AA8-3F0C-DA0B4CB2096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5BB571B-1CE8-55A2-09B3-8B9847001B89}"/>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E7C2ECC1-139A-FC4B-3060-0645D280C98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CBA87C6-9D4A-83F9-44F7-12170E14FF12}"/>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48034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9946A4-2FCD-31BE-2DE5-30F2355C5BD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B1F3FB8-AFB9-EF13-A306-EB4E629BF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8EC704F-EA3F-942A-17D0-81D8B1735438}"/>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C02E60A3-07A7-B4DA-488B-DC32BC516DF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05E712D-61D4-47B6-A979-9E9E3FB0304D}"/>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418431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FBAD6A-E007-30DC-3324-815AFE3E968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81FE915-AFBF-5ACD-A2D8-53861774CAA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9686152-75C1-79A5-2D50-ED516D1D17F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6EB8A1F-C839-054F-AF42-4A70B021279D}"/>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6" name="바닥글 개체 틀 5">
            <a:extLst>
              <a:ext uri="{FF2B5EF4-FFF2-40B4-BE49-F238E27FC236}">
                <a16:creationId xmlns:a16="http://schemas.microsoft.com/office/drawing/2014/main" id="{197B08AE-0AE4-1041-9F9B-DCA0757809A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9588DA9-457E-7616-5D48-BBEEF662B300}"/>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78922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DB1C2E-591B-AC69-9066-DEC64C0BA80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DAC970A-5142-EDB0-1097-316CAAA59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70060C7-C1A0-8A95-F94B-D090D8E05E2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BD1F4C7-E228-8203-D664-8D1D632F0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B5BE1B5-36A0-06F8-61FC-9A078219F0D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701DF10-FCEA-763D-596B-56E8250AEB87}"/>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8" name="바닥글 개체 틀 7">
            <a:extLst>
              <a:ext uri="{FF2B5EF4-FFF2-40B4-BE49-F238E27FC236}">
                <a16:creationId xmlns:a16="http://schemas.microsoft.com/office/drawing/2014/main" id="{CCD073AF-C110-A2C9-677A-6AB12F23140D}"/>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FDF4B49-2601-D516-8CE4-C2BB7C0CEA8E}"/>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5567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0BC5C0-AC3F-AD06-684B-5E505E2AB29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D9952F-1889-97ED-D386-8E5FCE0D7DD2}"/>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4" name="바닥글 개체 틀 3">
            <a:extLst>
              <a:ext uri="{FF2B5EF4-FFF2-40B4-BE49-F238E27FC236}">
                <a16:creationId xmlns:a16="http://schemas.microsoft.com/office/drawing/2014/main" id="{566EEDE8-1AC1-8FB3-C3EA-DB1CE1C01E9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E5EA9BF-3928-D579-0378-3C223149CAD7}"/>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120663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EDC450AB-0FA5-D68F-3310-6CAE81027813}"/>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3" name="바닥글 개체 틀 2">
            <a:extLst>
              <a:ext uri="{FF2B5EF4-FFF2-40B4-BE49-F238E27FC236}">
                <a16:creationId xmlns:a16="http://schemas.microsoft.com/office/drawing/2014/main" id="{0F170A3F-FF33-434F-CE9D-F78A19AD12F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2B4F6904-768E-C892-EE0C-7AAEFFA618A4}"/>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860993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742430-CB48-27EA-4D3D-68F8D9A7AE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BEB1FDC-2CF4-69C6-C828-50A5D90F7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0D736B3-CBC6-9449-F40B-36B319A1F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8350F84-8E12-32E3-3A35-5A3D81437BD8}"/>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6" name="바닥글 개체 틀 5">
            <a:extLst>
              <a:ext uri="{FF2B5EF4-FFF2-40B4-BE49-F238E27FC236}">
                <a16:creationId xmlns:a16="http://schemas.microsoft.com/office/drawing/2014/main" id="{1D0988CA-3D22-427B-518B-2F7073E40E2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74D8FD4-B29C-9DCB-E287-4843CFCC81AB}"/>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343876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CB126A-EB2E-273A-C995-BA118FF3851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C47D5D-F8A4-489B-4FB9-692E1AC96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91FEC4F-0828-76EA-420D-0DA7B59BA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36ED36E-7178-68C0-33B8-DED3AC76E25A}"/>
              </a:ext>
            </a:extLst>
          </p:cNvPr>
          <p:cNvSpPr>
            <a:spLocks noGrp="1"/>
          </p:cNvSpPr>
          <p:nvPr>
            <p:ph type="dt" sz="half" idx="10"/>
          </p:nvPr>
        </p:nvSpPr>
        <p:spPr/>
        <p:txBody>
          <a:bodyPr/>
          <a:lstStyle/>
          <a:p>
            <a:fld id="{27FA13F6-9F94-40A9-A7BA-0C2D8BCFE57B}" type="datetimeFigureOut">
              <a:rPr lang="ko-KR" altLang="en-US" smtClean="0"/>
              <a:t>2023-09-19</a:t>
            </a:fld>
            <a:endParaRPr lang="ko-KR" altLang="en-US"/>
          </a:p>
        </p:txBody>
      </p:sp>
      <p:sp>
        <p:nvSpPr>
          <p:cNvPr id="6" name="바닥글 개체 틀 5">
            <a:extLst>
              <a:ext uri="{FF2B5EF4-FFF2-40B4-BE49-F238E27FC236}">
                <a16:creationId xmlns:a16="http://schemas.microsoft.com/office/drawing/2014/main" id="{5A459C0A-1912-445B-AD1C-41C995C543A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0C13002-460C-C6FE-CAE9-E037661C9A83}"/>
              </a:ext>
            </a:extLst>
          </p:cNvPr>
          <p:cNvSpPr>
            <a:spLocks noGrp="1"/>
          </p:cNvSpPr>
          <p:nvPr>
            <p:ph type="sldNum" sz="quarter" idx="12"/>
          </p:nvPr>
        </p:nvSpPr>
        <p:spPr/>
        <p:txBody>
          <a:body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1084784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A21F85F-C6BA-6D5D-F598-231C8674DA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0292838-BA30-C202-C602-6058DC8EB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AAC34A-51E8-173C-5187-A29FE554A0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A13F6-9F94-40A9-A7BA-0C2D8BCFE57B}" type="datetimeFigureOut">
              <a:rPr lang="ko-KR" altLang="en-US" smtClean="0"/>
              <a:t>2023-09-19</a:t>
            </a:fld>
            <a:endParaRPr lang="ko-KR" altLang="en-US"/>
          </a:p>
        </p:txBody>
      </p:sp>
      <p:sp>
        <p:nvSpPr>
          <p:cNvPr id="5" name="바닥글 개체 틀 4">
            <a:extLst>
              <a:ext uri="{FF2B5EF4-FFF2-40B4-BE49-F238E27FC236}">
                <a16:creationId xmlns:a16="http://schemas.microsoft.com/office/drawing/2014/main" id="{BCDC4AD6-5E14-4E35-9D31-28E3E37AE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210E55E-4026-362E-47EC-2BF8F99986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1726B-87A4-46BB-882F-74B1B9AD527D}" type="slidenum">
              <a:rPr lang="ko-KR" altLang="en-US" smtClean="0"/>
              <a:t>‹#›</a:t>
            </a:fld>
            <a:endParaRPr lang="ko-KR" altLang="en-US"/>
          </a:p>
        </p:txBody>
      </p:sp>
    </p:spTree>
    <p:extLst>
      <p:ext uri="{BB962C8B-B14F-4D97-AF65-F5344CB8AC3E}">
        <p14:creationId xmlns:p14="http://schemas.microsoft.com/office/powerpoint/2010/main" val="280061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36526"/>
            <a:ext cx="10515600" cy="785764"/>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Text Placeholder 2"/>
          <p:cNvSpPr>
            <a:spLocks noGrp="1"/>
          </p:cNvSpPr>
          <p:nvPr>
            <p:ph type="body" idx="1"/>
          </p:nvPr>
        </p:nvSpPr>
        <p:spPr>
          <a:xfrm>
            <a:off x="838200" y="1037864"/>
            <a:ext cx="10515600" cy="5139100"/>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5B673-FE6D-426F-8BA7-A064F9231809}" type="datetime1">
              <a:rPr lang="ko-KR" altLang="en-US" smtClean="0"/>
              <a:t>2023-09-19</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29B3-2122-425C-97CE-E67BE691B583}" type="slidenum">
              <a:rPr lang="ko-KR" altLang="en-US" smtClean="0"/>
              <a:t>‹#›</a:t>
            </a:fld>
            <a:endParaRPr lang="ko-KR" altLang="en-US"/>
          </a:p>
        </p:txBody>
      </p:sp>
      <p:sp>
        <p:nvSpPr>
          <p:cNvPr id="9" name="직사각형 8">
            <a:extLst>
              <a:ext uri="{FF2B5EF4-FFF2-40B4-BE49-F238E27FC236}">
                <a16:creationId xmlns:a16="http://schemas.microsoft.com/office/drawing/2014/main" id="{F65DF423-31AC-45F8-8A25-552F1864EECC}"/>
              </a:ext>
            </a:extLst>
          </p:cNvPr>
          <p:cNvSpPr/>
          <p:nvPr userDrawn="1"/>
        </p:nvSpPr>
        <p:spPr>
          <a:xfrm>
            <a:off x="0" y="-2765"/>
            <a:ext cx="3767138" cy="57600"/>
          </a:xfrm>
          <a:prstGeom prst="rect">
            <a:avLst/>
          </a:prstGeom>
          <a:solidFill>
            <a:srgbClr val="DF3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9CDD75F-8752-4680-B0E7-50919D49FE4C}"/>
              </a:ext>
            </a:extLst>
          </p:cNvPr>
          <p:cNvSpPr/>
          <p:nvPr userDrawn="1"/>
        </p:nvSpPr>
        <p:spPr>
          <a:xfrm>
            <a:off x="3767138" y="-2765"/>
            <a:ext cx="2328862" cy="57600"/>
          </a:xfrm>
          <a:prstGeom prst="rect">
            <a:avLst/>
          </a:prstGeom>
          <a:solidFill>
            <a:srgbClr val="596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45557CBD-3D5E-4937-A3FD-230B93AF3DF6}"/>
              </a:ext>
            </a:extLst>
          </p:cNvPr>
          <p:cNvSpPr/>
          <p:nvPr userDrawn="1"/>
        </p:nvSpPr>
        <p:spPr>
          <a:xfrm>
            <a:off x="838199" y="911495"/>
            <a:ext cx="10515599" cy="360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7AB66A75-F789-4C6B-9833-9B913C87912F}"/>
              </a:ext>
            </a:extLst>
          </p:cNvPr>
          <p:cNvSpPr/>
          <p:nvPr userDrawn="1"/>
        </p:nvSpPr>
        <p:spPr>
          <a:xfrm>
            <a:off x="8424862" y="-2765"/>
            <a:ext cx="3767138" cy="576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E3C36506-4BCB-4B7C-8899-F9C484D64B82}"/>
              </a:ext>
            </a:extLst>
          </p:cNvPr>
          <p:cNvSpPr/>
          <p:nvPr userDrawn="1"/>
        </p:nvSpPr>
        <p:spPr>
          <a:xfrm>
            <a:off x="6096000" y="-2765"/>
            <a:ext cx="2328862" cy="57600"/>
          </a:xfrm>
          <a:prstGeom prst="rect">
            <a:avLst/>
          </a:prstGeom>
          <a:solidFill>
            <a:srgbClr val="737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E86D7F50-F28D-456C-BA6D-ED8D86FB7155}"/>
              </a:ext>
            </a:extLst>
          </p:cNvPr>
          <p:cNvSpPr/>
          <p:nvPr userDrawn="1"/>
        </p:nvSpPr>
        <p:spPr>
          <a:xfrm>
            <a:off x="-1" y="6800400"/>
            <a:ext cx="12192001" cy="57600"/>
          </a:xfrm>
          <a:prstGeom prst="rect">
            <a:avLst/>
          </a:prstGeom>
          <a:solidFill>
            <a:srgbClr val="8C8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3157041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hf sldNum="0" hdr="0" ftr="0" dt="0"/>
  <p:txStyles>
    <p:titleStyle>
      <a:lvl1pPr algn="l" defTabSz="914400" rtl="0" eaLnBrk="1" latinLnBrk="1"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37.jpg"/><Relationship Id="rId7"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0.png"/><Relationship Id="rId5" Type="http://schemas.openxmlformats.org/officeDocument/2006/relationships/image" Target="../media/image140.png"/><Relationship Id="rId10" Type="http://schemas.openxmlformats.org/officeDocument/2006/relationships/image" Target="../media/image190.png"/><Relationship Id="rId4" Type="http://schemas.openxmlformats.org/officeDocument/2006/relationships/image" Target="../media/image130.png"/><Relationship Id="rId9"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2.png"/><Relationship Id="rId7" Type="http://schemas.openxmlformats.org/officeDocument/2006/relationships/image" Target="../media/image260.png"/><Relationship Id="rId12"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0.png"/><Relationship Id="rId11" Type="http://schemas.openxmlformats.org/officeDocument/2006/relationships/image" Target="../media/image220.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230.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17.jpg"/><Relationship Id="rId12"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7.jp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41.png"/><Relationship Id="rId10"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7.jp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70.png"/><Relationship Id="rId9" Type="http://schemas.openxmlformats.org/officeDocument/2006/relationships/image" Target="../media/image46.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7.jp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72.png"/><Relationship Id="rId10" Type="http://schemas.openxmlformats.org/officeDocument/2006/relationships/image" Target="../media/image47.png"/><Relationship Id="rId4" Type="http://schemas.openxmlformats.org/officeDocument/2006/relationships/image" Target="../media/image70.png"/><Relationship Id="rId9" Type="http://schemas.openxmlformats.org/officeDocument/2006/relationships/image" Target="../media/image46.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52.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7.jp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77.png"/><Relationship Id="rId5" Type="http://schemas.openxmlformats.org/officeDocument/2006/relationships/image" Target="../media/image4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17.jp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30.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hyperlink" Target="https://github.com/ihojun887/CV2023_PA1/tree/main"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1.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2.png"/><Relationship Id="rId2" Type="http://schemas.openxmlformats.org/officeDocument/2006/relationships/image" Target="../media/image90.png"/><Relationship Id="rId16"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570.png"/><Relationship Id="rId10" Type="http://schemas.openxmlformats.org/officeDocument/2006/relationships/image" Target="../media/image97.png"/><Relationship Id="rId4" Type="http://schemas.openxmlformats.org/officeDocument/2006/relationships/image" Target="../media/image480.png"/><Relationship Id="rId9" Type="http://schemas.openxmlformats.org/officeDocument/2006/relationships/image" Target="../media/image96.png"/><Relationship Id="rId14" Type="http://schemas.openxmlformats.org/officeDocument/2006/relationships/image" Target="../media/image560.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61.png"/><Relationship Id="rId11" Type="http://schemas.openxmlformats.org/officeDocument/2006/relationships/image" Target="../media/image21.png"/><Relationship Id="rId5" Type="http://schemas.openxmlformats.org/officeDocument/2006/relationships/image" Target="../media/image151.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diagramLayout" Target="../diagrams/layout1.xml"/><Relationship Id="rId21" Type="http://schemas.openxmlformats.org/officeDocument/2006/relationships/image" Target="../media/image35.png"/><Relationship Id="rId7" Type="http://schemas.openxmlformats.org/officeDocument/2006/relationships/image" Target="../media/image17.jp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diagramData" Target="../diagrams/data1.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diagramQuickStyle" Target="../diagrams/quickStyle1.xml"/><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73298567-A934-4DA5-B2E6-4C3E60091F9D}"/>
              </a:ext>
            </a:extLst>
          </p:cNvPr>
          <p:cNvSpPr>
            <a:spLocks noGrp="1"/>
          </p:cNvSpPr>
          <p:nvPr>
            <p:ph type="ctrTitle"/>
          </p:nvPr>
        </p:nvSpPr>
        <p:spPr>
          <a:xfrm>
            <a:off x="860156" y="883920"/>
            <a:ext cx="10471688" cy="2626043"/>
          </a:xfrm>
        </p:spPr>
        <p:txBody>
          <a:bodyPr>
            <a:normAutofit/>
          </a:bodyPr>
          <a:lstStyle/>
          <a:p>
            <a:r>
              <a:rPr lang="en-US" altLang="ko-KR" sz="4100" dirty="0">
                <a:latin typeface="Times New Roman" panose="02020603050405020304" pitchFamily="18" charset="0"/>
                <a:cs typeface="Times New Roman" panose="02020603050405020304" pitchFamily="18" charset="0"/>
              </a:rPr>
              <a:t>PA1 : Multi-Image Denoising</a:t>
            </a:r>
            <a:endParaRPr lang="ko-KR" altLang="en-US" sz="4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65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사각형 설명선 11"/>
          <p:cNvSpPr/>
          <p:nvPr/>
        </p:nvSpPr>
        <p:spPr>
          <a:xfrm>
            <a:off x="297033" y="4426395"/>
            <a:ext cx="2962245" cy="1980229"/>
          </a:xfrm>
          <a:prstGeom prst="wedgeRectCallout">
            <a:avLst>
              <a:gd name="adj1" fmla="val 102435"/>
              <a:gd name="adj2" fmla="val -178382"/>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7" name="표 26"/>
          <p:cNvGraphicFramePr>
            <a:graphicFrameLocks noGrp="1"/>
          </p:cNvGraphicFramePr>
          <p:nvPr>
            <p:extLst>
              <p:ext uri="{D42A27DB-BD31-4B8C-83A1-F6EECF244321}">
                <p14:modId xmlns:p14="http://schemas.microsoft.com/office/powerpoint/2010/main" val="835546765"/>
              </p:ext>
            </p:extLst>
          </p:nvPr>
        </p:nvGraphicFramePr>
        <p:xfrm>
          <a:off x="1356317" y="4720895"/>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sp>
        <p:nvSpPr>
          <p:cNvPr id="43" name="TextBox 42">
            <a:extLst>
              <a:ext uri="{FF2B5EF4-FFF2-40B4-BE49-F238E27FC236}">
                <a16:creationId xmlns:a16="http://schemas.microsoft.com/office/drawing/2014/main" id="{F82C9D80-C626-E2CC-A145-9417ED8402AD}"/>
              </a:ext>
            </a:extLst>
          </p:cNvPr>
          <p:cNvSpPr txBox="1"/>
          <p:nvPr/>
        </p:nvSpPr>
        <p:spPr>
          <a:xfrm>
            <a:off x="705829"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Cost Volume</a:t>
            </a:r>
          </a:p>
        </p:txBody>
      </p:sp>
      <p:grpSp>
        <p:nvGrpSpPr>
          <p:cNvPr id="3" name="그룹 2"/>
          <p:cNvGrpSpPr/>
          <p:nvPr/>
        </p:nvGrpSpPr>
        <p:grpSpPr>
          <a:xfrm>
            <a:off x="4863209" y="1324865"/>
            <a:ext cx="5853620" cy="2519210"/>
            <a:chOff x="775067" y="1324865"/>
            <a:chExt cx="9941762" cy="4278614"/>
          </a:xfrm>
        </p:grpSpPr>
        <p:pic>
          <p:nvPicPr>
            <p:cNvPr id="4" name="그림 3"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3"/>
            <a:stretch>
              <a:fillRect/>
            </a:stretch>
          </p:blipFill>
          <p:spPr>
            <a:xfrm>
              <a:off x="3364930" y="1324865"/>
              <a:ext cx="3492500" cy="3543300"/>
            </a:xfrm>
            <a:prstGeom prst="rect">
              <a:avLst/>
            </a:prstGeom>
          </p:spPr>
        </p:pic>
        <p:sp>
          <p:nvSpPr>
            <p:cNvPr id="5" name="직사각형 4">
              <a:extLst>
                <a:ext uri="{FF2B5EF4-FFF2-40B4-BE49-F238E27FC236}">
                  <a16:creationId xmlns:a16="http://schemas.microsoft.com/office/drawing/2014/main" id="{9618ACDF-2B3C-A0DF-5993-F407FE418AB0}"/>
                </a:ext>
              </a:extLst>
            </p:cNvPr>
            <p:cNvSpPr/>
            <p:nvPr/>
          </p:nvSpPr>
          <p:spPr>
            <a:xfrm rot="2680810">
              <a:off x="5999741" y="4157534"/>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02109FE2-E32E-9142-D613-89E55393D04C}"/>
                </a:ext>
              </a:extLst>
            </p:cNvPr>
            <p:cNvGrpSpPr/>
            <p:nvPr/>
          </p:nvGrpSpPr>
          <p:grpSpPr>
            <a:xfrm>
              <a:off x="7224329" y="1324865"/>
              <a:ext cx="3492500" cy="3543300"/>
              <a:chOff x="1224586" y="1657350"/>
              <a:chExt cx="3492500" cy="3543300"/>
            </a:xfrm>
          </p:grpSpPr>
          <p:pic>
            <p:nvPicPr>
              <p:cNvPr id="15" name="그림 14" descr="라인, 사각형, 직사각형, 디자인이(가) 표시된 사진&#10;&#10;자동 생성된 설명">
                <a:extLst>
                  <a:ext uri="{FF2B5EF4-FFF2-40B4-BE49-F238E27FC236}">
                    <a16:creationId xmlns:a16="http://schemas.microsoft.com/office/drawing/2014/main" id="{C6927428-C608-D600-81C2-E863644D52CB}"/>
                  </a:ext>
                </a:extLst>
              </p:cNvPr>
              <p:cNvPicPr>
                <a:picLocks noChangeAspect="1"/>
              </p:cNvPicPr>
              <p:nvPr/>
            </p:nvPicPr>
            <p:blipFill>
              <a:blip r:embed="rId3"/>
              <a:stretch>
                <a:fillRect/>
              </a:stretch>
            </p:blipFill>
            <p:spPr>
              <a:xfrm>
                <a:off x="1224586" y="1657350"/>
                <a:ext cx="3492500" cy="3543300"/>
              </a:xfrm>
              <a:prstGeom prst="rect">
                <a:avLst/>
              </a:prstGeom>
            </p:spPr>
          </p:pic>
          <p:sp>
            <p:nvSpPr>
              <p:cNvPr id="21" name="직사각형 20">
                <a:extLst>
                  <a:ext uri="{FF2B5EF4-FFF2-40B4-BE49-F238E27FC236}">
                    <a16:creationId xmlns:a16="http://schemas.microsoft.com/office/drawing/2014/main" id="{07E189FE-D20B-ABC9-602F-38CC67358474}"/>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2" name="TextBox 21">
              <a:extLst>
                <a:ext uri="{FF2B5EF4-FFF2-40B4-BE49-F238E27FC236}">
                  <a16:creationId xmlns:a16="http://schemas.microsoft.com/office/drawing/2014/main" id="{941BB917-B327-49F0-3DAC-720010A0BF04}"/>
                </a:ext>
              </a:extLst>
            </p:cNvPr>
            <p:cNvSpPr txBox="1"/>
            <p:nvPr/>
          </p:nvSpPr>
          <p:spPr>
            <a:xfrm>
              <a:off x="3925703" y="5133025"/>
              <a:ext cx="2370953" cy="470454"/>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Left Cost Volume</a:t>
              </a:r>
              <a:endParaRPr lang="en-US" altLang="ko-KR" sz="16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129FBCA-6E4D-57FF-F94D-9DD82D6E8076}"/>
                </a:ext>
              </a:extLst>
            </p:cNvPr>
            <p:cNvSpPr txBox="1"/>
            <p:nvPr/>
          </p:nvSpPr>
          <p:spPr>
            <a:xfrm>
              <a:off x="7785103" y="5133025"/>
              <a:ext cx="2370953" cy="470454"/>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Right Cost Volume</a:t>
              </a:r>
              <a:endParaRPr lang="en-US" altLang="ko-KR" sz="1600" dirty="0">
                <a:latin typeface="Times New Roman" panose="02020603050405020304" pitchFamily="18" charset="0"/>
                <a:cs typeface="Times New Roman" panose="02020603050405020304" pitchFamily="18" charset="0"/>
              </a:endParaRPr>
            </a:p>
          </p:txBody>
        </p:sp>
        <p:sp>
          <p:nvSpPr>
            <p:cNvPr id="28" name="평행 사변형 27">
              <a:extLst>
                <a:ext uri="{FF2B5EF4-FFF2-40B4-BE49-F238E27FC236}">
                  <a16:creationId xmlns:a16="http://schemas.microsoft.com/office/drawing/2014/main" id="{98F690F4-6926-3FB1-57FD-AB08D5797662}"/>
                </a:ext>
              </a:extLst>
            </p:cNvPr>
            <p:cNvSpPr/>
            <p:nvPr/>
          </p:nvSpPr>
          <p:spPr>
            <a:xfrm>
              <a:off x="4038512" y="1420640"/>
              <a:ext cx="1172955" cy="693684"/>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0F1F890C-36E7-283D-D47E-72088FE8E2CA}"/>
                </a:ext>
              </a:extLst>
            </p:cNvPr>
            <p:cNvSpPr/>
            <p:nvPr/>
          </p:nvSpPr>
          <p:spPr>
            <a:xfrm>
              <a:off x="4524701"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850A547-7060-E9D2-EE53-1EEB1CC03930}"/>
                </a:ext>
              </a:extLst>
            </p:cNvPr>
            <p:cNvSpPr/>
            <p:nvPr/>
          </p:nvSpPr>
          <p:spPr>
            <a:xfrm>
              <a:off x="5010890"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8BCF2487-4904-663A-2929-1B4CB25E8511}"/>
                </a:ext>
              </a:extLst>
            </p:cNvPr>
            <p:cNvSpPr/>
            <p:nvPr/>
          </p:nvSpPr>
          <p:spPr>
            <a:xfrm>
              <a:off x="9398788" y="1420640"/>
              <a:ext cx="1278036" cy="693684"/>
            </a:xfrm>
            <a:prstGeom prst="parallelogram">
              <a:avLst>
                <a:gd name="adj" fmla="val 107727"/>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8A6C1E98-7D3E-BEA6-F3AD-05A269C40D4D}"/>
                </a:ext>
              </a:extLst>
            </p:cNvPr>
            <p:cNvSpPr/>
            <p:nvPr/>
          </p:nvSpPr>
          <p:spPr>
            <a:xfrm>
              <a:off x="9107977"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C5AAE16F-047C-D17F-697C-33BB38C73E67}"/>
                </a:ext>
              </a:extLst>
            </p:cNvPr>
            <p:cNvSpPr/>
            <p:nvPr/>
          </p:nvSpPr>
          <p:spPr>
            <a:xfrm>
              <a:off x="8864925"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화살표: 오른쪽 25">
              <a:extLst>
                <a:ext uri="{FF2B5EF4-FFF2-40B4-BE49-F238E27FC236}">
                  <a16:creationId xmlns:a16="http://schemas.microsoft.com/office/drawing/2014/main" id="{C73834C1-8842-D8DD-10F6-BBF30EC58994}"/>
                </a:ext>
              </a:extLst>
            </p:cNvPr>
            <p:cNvSpPr/>
            <p:nvPr/>
          </p:nvSpPr>
          <p:spPr>
            <a:xfrm>
              <a:off x="2607003" y="2114324"/>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96A79AF9-E17A-8762-11EE-DECFDCF0E8D2}"/>
                </a:ext>
              </a:extLst>
            </p:cNvPr>
            <p:cNvSpPr txBox="1"/>
            <p:nvPr/>
          </p:nvSpPr>
          <p:spPr>
            <a:xfrm>
              <a:off x="775067" y="2030794"/>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0</a:t>
              </a:r>
            </a:p>
          </p:txBody>
        </p:sp>
        <p:sp>
          <p:nvSpPr>
            <p:cNvPr id="37" name="화살표: 오른쪽 36">
              <a:extLst>
                <a:ext uri="{FF2B5EF4-FFF2-40B4-BE49-F238E27FC236}">
                  <a16:creationId xmlns:a16="http://schemas.microsoft.com/office/drawing/2014/main" id="{FEE058BC-D9F9-CBC0-9D3C-0B2ADD0F15E8}"/>
                </a:ext>
              </a:extLst>
            </p:cNvPr>
            <p:cNvSpPr/>
            <p:nvPr/>
          </p:nvSpPr>
          <p:spPr>
            <a:xfrm>
              <a:off x="2881322" y="1840619"/>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EEF26A47-4FE1-CE8B-91F4-030D9A59135E}"/>
                </a:ext>
              </a:extLst>
            </p:cNvPr>
            <p:cNvSpPr txBox="1"/>
            <p:nvPr/>
          </p:nvSpPr>
          <p:spPr>
            <a:xfrm>
              <a:off x="1049383" y="1757090"/>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1</a:t>
              </a:r>
            </a:p>
          </p:txBody>
        </p:sp>
        <p:sp>
          <p:nvSpPr>
            <p:cNvPr id="40" name="화살표: 오른쪽 39">
              <a:extLst>
                <a:ext uri="{FF2B5EF4-FFF2-40B4-BE49-F238E27FC236}">
                  <a16:creationId xmlns:a16="http://schemas.microsoft.com/office/drawing/2014/main" id="{970A7F83-1003-FA3B-26BA-90D06B703D21}"/>
                </a:ext>
              </a:extLst>
            </p:cNvPr>
            <p:cNvSpPr/>
            <p:nvPr/>
          </p:nvSpPr>
          <p:spPr>
            <a:xfrm>
              <a:off x="3155642" y="1569455"/>
              <a:ext cx="592783" cy="239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6AF03A47-5DDF-96F0-B400-15EB46B2C144}"/>
                </a:ext>
              </a:extLst>
            </p:cNvPr>
            <p:cNvSpPr txBox="1"/>
            <p:nvPr/>
          </p:nvSpPr>
          <p:spPr>
            <a:xfrm>
              <a:off x="1323705" y="1485926"/>
              <a:ext cx="1755769" cy="365909"/>
            </a:xfrm>
            <a:prstGeom prst="rect">
              <a:avLst/>
            </a:prstGeom>
            <a:noFill/>
          </p:spPr>
          <p:txBody>
            <a:bodyPr wrap="square" rtlCol="0">
              <a:spAutoFit/>
            </a:bodyPr>
            <a:lstStyle/>
            <a:p>
              <a:pPr algn="ctr"/>
              <a:r>
                <a:rPr lang="en-US" altLang="ko-KR" sz="800" dirty="0">
                  <a:latin typeface="Times New Roman" panose="02020603050405020304" pitchFamily="18" charset="0"/>
                  <a:cs typeface="Times New Roman" panose="02020603050405020304" pitchFamily="18" charset="0"/>
                </a:rPr>
                <a:t>Cost for  Disparity 2</a:t>
              </a:r>
            </a:p>
          </p:txBody>
        </p:sp>
        <p:sp>
          <p:nvSpPr>
            <p:cNvPr id="2" name="평행 사변형 1"/>
            <p:cNvSpPr/>
            <p:nvPr/>
          </p:nvSpPr>
          <p:spPr>
            <a:xfrm rot="16200000" flipH="1">
              <a:off x="8917071" y="2431249"/>
              <a:ext cx="2791546" cy="727962"/>
            </a:xfrm>
            <a:prstGeom prst="parallelogram">
              <a:avLst>
                <a:gd name="adj" fmla="val 97279"/>
              </a:avLst>
            </a:prstGeom>
            <a:solidFill>
              <a:srgbClr val="D2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8" name="표 7"/>
          <p:cNvGraphicFramePr>
            <a:graphicFrameLocks noGrp="1"/>
          </p:cNvGraphicFramePr>
          <p:nvPr>
            <p:extLst>
              <p:ext uri="{D42A27DB-BD31-4B8C-83A1-F6EECF244321}">
                <p14:modId xmlns:p14="http://schemas.microsoft.com/office/powerpoint/2010/main" val="1850437249"/>
              </p:ext>
            </p:extLst>
          </p:nvPr>
        </p:nvGraphicFramePr>
        <p:xfrm>
          <a:off x="705829" y="5041226"/>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10" name="직선 연결선 9"/>
          <p:cNvCxnSpPr/>
          <p:nvPr/>
        </p:nvCxnSpPr>
        <p:spPr>
          <a:xfrm flipH="1">
            <a:off x="1080716"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H="1">
            <a:off x="2202545"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flipH="1">
            <a:off x="2202545" y="5833415"/>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4397" y="5784414"/>
            <a:ext cx="244617" cy="369332"/>
          </a:xfrm>
          <a:prstGeom prst="rect">
            <a:avLst/>
          </a:prstGeom>
          <a:noFill/>
        </p:spPr>
        <p:txBody>
          <a:bodyPr wrap="square" rtlCol="0">
            <a:spAutoFit/>
          </a:bodyPr>
          <a:lstStyle/>
          <a:p>
            <a:r>
              <a:rPr lang="en-US" altLang="ko-KR" dirty="0"/>
              <a:t>L</a:t>
            </a:r>
            <a:endParaRPr lang="ko-KR" altLang="en-US" dirty="0"/>
          </a:p>
        </p:txBody>
      </p:sp>
      <p:sp>
        <p:nvSpPr>
          <p:cNvPr id="42" name="TextBox 41"/>
          <p:cNvSpPr txBox="1"/>
          <p:nvPr/>
        </p:nvSpPr>
        <p:spPr>
          <a:xfrm>
            <a:off x="2844308" y="5464083"/>
            <a:ext cx="244617" cy="369332"/>
          </a:xfrm>
          <a:prstGeom prst="rect">
            <a:avLst/>
          </a:prstGeom>
          <a:noFill/>
        </p:spPr>
        <p:txBody>
          <a:bodyPr wrap="square" rtlCol="0">
            <a:spAutoFit/>
          </a:bodyPr>
          <a:lstStyle/>
          <a:p>
            <a:r>
              <a:rPr lang="en-US" altLang="ko-KR" dirty="0"/>
              <a:t>R</a:t>
            </a:r>
            <a:endParaRPr lang="ko-KR" altLang="en-US" dirty="0"/>
          </a:p>
        </p:txBody>
      </p:sp>
      <p:sp>
        <p:nvSpPr>
          <p:cNvPr id="44" name="사각형 설명선 43"/>
          <p:cNvSpPr/>
          <p:nvPr/>
        </p:nvSpPr>
        <p:spPr>
          <a:xfrm>
            <a:off x="3534879" y="4426395"/>
            <a:ext cx="2568474" cy="1980229"/>
          </a:xfrm>
          <a:prstGeom prst="wedgeRectCallout">
            <a:avLst>
              <a:gd name="adj1" fmla="val 25652"/>
              <a:gd name="adj2" fmla="val -162794"/>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3609443983"/>
              </p:ext>
            </p:extLst>
          </p:nvPr>
        </p:nvGraphicFramePr>
        <p:xfrm>
          <a:off x="4217412" y="4720895"/>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46" name="직선 연결선 45"/>
          <p:cNvCxnSpPr/>
          <p:nvPr/>
        </p:nvCxnSpPr>
        <p:spPr>
          <a:xfrm flipH="1">
            <a:off x="3937850"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직선 연결선 46"/>
          <p:cNvCxnSpPr/>
          <p:nvPr/>
        </p:nvCxnSpPr>
        <p:spPr>
          <a:xfrm flipH="1">
            <a:off x="5440390" y="4715071"/>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직선 연결선 47"/>
          <p:cNvCxnSpPr/>
          <p:nvPr/>
        </p:nvCxnSpPr>
        <p:spPr>
          <a:xfrm flipH="1">
            <a:off x="5440390" y="5833415"/>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622242" y="5784414"/>
            <a:ext cx="244617" cy="369332"/>
          </a:xfrm>
          <a:prstGeom prst="rect">
            <a:avLst/>
          </a:prstGeom>
          <a:noFill/>
        </p:spPr>
        <p:txBody>
          <a:bodyPr wrap="square" rtlCol="0">
            <a:spAutoFit/>
          </a:bodyPr>
          <a:lstStyle/>
          <a:p>
            <a:r>
              <a:rPr lang="en-US" altLang="ko-KR" dirty="0"/>
              <a:t>L</a:t>
            </a:r>
            <a:endParaRPr lang="ko-KR" altLang="en-US" dirty="0"/>
          </a:p>
        </p:txBody>
      </p:sp>
      <p:sp>
        <p:nvSpPr>
          <p:cNvPr id="50" name="TextBox 49"/>
          <p:cNvSpPr txBox="1"/>
          <p:nvPr/>
        </p:nvSpPr>
        <p:spPr>
          <a:xfrm>
            <a:off x="5714128" y="5464083"/>
            <a:ext cx="244617" cy="369332"/>
          </a:xfrm>
          <a:prstGeom prst="rect">
            <a:avLst/>
          </a:prstGeom>
          <a:noFill/>
        </p:spPr>
        <p:txBody>
          <a:bodyPr wrap="square" rtlCol="0">
            <a:spAutoFit/>
          </a:bodyPr>
          <a:lstStyle/>
          <a:p>
            <a:r>
              <a:rPr lang="en-US" altLang="ko-KR" dirty="0"/>
              <a:t>R</a:t>
            </a:r>
            <a:endParaRPr lang="ko-KR" altLang="en-US" dirty="0"/>
          </a:p>
        </p:txBody>
      </p:sp>
      <p:graphicFrame>
        <p:nvGraphicFramePr>
          <p:cNvPr id="51" name="표 50"/>
          <p:cNvGraphicFramePr>
            <a:graphicFrameLocks noGrp="1"/>
          </p:cNvGraphicFramePr>
          <p:nvPr>
            <p:extLst>
              <p:ext uri="{D42A27DB-BD31-4B8C-83A1-F6EECF244321}">
                <p14:modId xmlns:p14="http://schemas.microsoft.com/office/powerpoint/2010/main" val="63892060"/>
              </p:ext>
            </p:extLst>
          </p:nvPr>
        </p:nvGraphicFramePr>
        <p:xfrm>
          <a:off x="3941811" y="5041226"/>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sp>
        <p:nvSpPr>
          <p:cNvPr id="52" name="사각형 설명선 51"/>
          <p:cNvSpPr/>
          <p:nvPr/>
        </p:nvSpPr>
        <p:spPr>
          <a:xfrm>
            <a:off x="90416" y="1032193"/>
            <a:ext cx="3325209" cy="1980229"/>
          </a:xfrm>
          <a:prstGeom prst="wedgeRectCallout">
            <a:avLst>
              <a:gd name="adj1" fmla="val 97385"/>
              <a:gd name="adj2" fmla="val -23676"/>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3" name="표 52"/>
          <p:cNvGraphicFramePr>
            <a:graphicFrameLocks noGrp="1"/>
          </p:cNvGraphicFramePr>
          <p:nvPr>
            <p:extLst>
              <p:ext uri="{D42A27DB-BD31-4B8C-83A1-F6EECF244321}">
                <p14:modId xmlns:p14="http://schemas.microsoft.com/office/powerpoint/2010/main" val="2493750001"/>
              </p:ext>
            </p:extLst>
          </p:nvPr>
        </p:nvGraphicFramePr>
        <p:xfrm>
          <a:off x="1527864" y="1326693"/>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graphicFrame>
        <p:nvGraphicFramePr>
          <p:cNvPr id="54" name="표 53"/>
          <p:cNvGraphicFramePr>
            <a:graphicFrameLocks noGrp="1"/>
          </p:cNvGraphicFramePr>
          <p:nvPr>
            <p:extLst>
              <p:ext uri="{D42A27DB-BD31-4B8C-83A1-F6EECF244321}">
                <p14:modId xmlns:p14="http://schemas.microsoft.com/office/powerpoint/2010/main" val="407270247"/>
              </p:ext>
            </p:extLst>
          </p:nvPr>
        </p:nvGraphicFramePr>
        <p:xfrm>
          <a:off x="499212" y="1647024"/>
          <a:ext cx="1496716" cy="1112520"/>
        </p:xfrm>
        <a:graphic>
          <a:graphicData uri="http://schemas.openxmlformats.org/drawingml/2006/table">
            <a:tbl>
              <a:tblPr firstRow="1" bandRow="1">
                <a:tableStyleId>{5C22544A-7EE6-4342-B048-85BDC9FD1C3A}</a:tableStyleId>
              </a:tblPr>
              <a:tblGrid>
                <a:gridCol w="374179">
                  <a:extLst>
                    <a:ext uri="{9D8B030D-6E8A-4147-A177-3AD203B41FA5}">
                      <a16:colId xmlns:a16="http://schemas.microsoft.com/office/drawing/2014/main" val="66495695"/>
                    </a:ext>
                  </a:extLst>
                </a:gridCol>
                <a:gridCol w="374179">
                  <a:extLst>
                    <a:ext uri="{9D8B030D-6E8A-4147-A177-3AD203B41FA5}">
                      <a16:colId xmlns:a16="http://schemas.microsoft.com/office/drawing/2014/main" val="2321206691"/>
                    </a:ext>
                  </a:extLst>
                </a:gridCol>
                <a:gridCol w="374179">
                  <a:extLst>
                    <a:ext uri="{9D8B030D-6E8A-4147-A177-3AD203B41FA5}">
                      <a16:colId xmlns:a16="http://schemas.microsoft.com/office/drawing/2014/main" val="719126067"/>
                    </a:ext>
                  </a:extLst>
                </a:gridCol>
                <a:gridCol w="374179">
                  <a:extLst>
                    <a:ext uri="{9D8B030D-6E8A-4147-A177-3AD203B41FA5}">
                      <a16:colId xmlns:a16="http://schemas.microsoft.com/office/drawing/2014/main" val="2360986958"/>
                    </a:ext>
                  </a:extLst>
                </a:gridCol>
              </a:tblGrid>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3231094"/>
                  </a:ext>
                </a:extLst>
              </a:tr>
              <a:tr h="370840">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87961104"/>
                  </a:ext>
                </a:extLst>
              </a:tr>
              <a:tr h="37084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2312530"/>
                  </a:ext>
                </a:extLst>
              </a:tr>
            </a:tbl>
          </a:graphicData>
        </a:graphic>
      </p:graphicFrame>
      <p:cxnSp>
        <p:nvCxnSpPr>
          <p:cNvPr id="55" name="직선 연결선 54"/>
          <p:cNvCxnSpPr/>
          <p:nvPr/>
        </p:nvCxnSpPr>
        <p:spPr>
          <a:xfrm flipH="1">
            <a:off x="1254126" y="1320869"/>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직선 연결선 55"/>
          <p:cNvCxnSpPr/>
          <p:nvPr/>
        </p:nvCxnSpPr>
        <p:spPr>
          <a:xfrm flipH="1">
            <a:off x="1995928" y="1320869"/>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직선 연결선 56"/>
          <p:cNvCxnSpPr/>
          <p:nvPr/>
        </p:nvCxnSpPr>
        <p:spPr>
          <a:xfrm flipH="1">
            <a:off x="1995928" y="2439213"/>
            <a:ext cx="273738" cy="32033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77780" y="2390212"/>
            <a:ext cx="244617" cy="369332"/>
          </a:xfrm>
          <a:prstGeom prst="rect">
            <a:avLst/>
          </a:prstGeom>
          <a:noFill/>
        </p:spPr>
        <p:txBody>
          <a:bodyPr wrap="square" rtlCol="0">
            <a:spAutoFit/>
          </a:bodyPr>
          <a:lstStyle/>
          <a:p>
            <a:r>
              <a:rPr lang="en-US" altLang="ko-KR" dirty="0"/>
              <a:t>L</a:t>
            </a:r>
            <a:endParaRPr lang="ko-KR" altLang="en-US" dirty="0"/>
          </a:p>
        </p:txBody>
      </p:sp>
      <p:sp>
        <p:nvSpPr>
          <p:cNvPr id="59" name="TextBox 58"/>
          <p:cNvSpPr txBox="1"/>
          <p:nvPr/>
        </p:nvSpPr>
        <p:spPr>
          <a:xfrm>
            <a:off x="3051889" y="2069881"/>
            <a:ext cx="244617" cy="369332"/>
          </a:xfrm>
          <a:prstGeom prst="rect">
            <a:avLst/>
          </a:prstGeom>
          <a:noFill/>
        </p:spPr>
        <p:txBody>
          <a:bodyPr wrap="square" rtlCol="0">
            <a:spAutoFit/>
          </a:bodyPr>
          <a:lstStyle/>
          <a:p>
            <a:r>
              <a:rPr lang="en-US" altLang="ko-KR" dirty="0"/>
              <a:t>R</a:t>
            </a:r>
            <a:endParaRPr lang="ko-KR" altLang="en-US" dirty="0"/>
          </a:p>
        </p:txBody>
      </p:sp>
    </p:spTree>
    <p:extLst>
      <p:ext uri="{BB962C8B-B14F-4D97-AF65-F5344CB8AC3E}">
        <p14:creationId xmlns:p14="http://schemas.microsoft.com/office/powerpoint/2010/main" val="4291285964"/>
      </p:ext>
    </p:extLst>
  </p:cSld>
  <p:clrMapOvr>
    <a:masterClrMapping/>
  </p:clrMapOvr>
  <p:timing>
    <p:tnLst>
      <p:par>
        <p:cTn id="1" dur="indefinite" restart="never" nodeType="tmRoot">
          <p:childTnLst>
            <p:par>
              <p:cTn id="2"/>
            </p:par>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40517-67BA-7D18-3E71-57AFBD457967}"/>
              </a:ext>
            </a:extLst>
          </p:cNvPr>
          <p:cNvSpPr txBox="1"/>
          <p:nvPr/>
        </p:nvSpPr>
        <p:spPr>
          <a:xfrm>
            <a:off x="190499" y="1105819"/>
            <a:ext cx="6221876" cy="1938992"/>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pixel dissimilarity measure proposed for stereo matching that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considers values within a range that extends half a pixel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on either side to minimizes sampling errors, especially when there are slight misalignments between pixels. </a:t>
            </a:r>
            <a:endParaRPr lang="en-US" altLang="ko-KR" sz="3200" dirty="0">
              <a:latin typeface="Times New Roman" panose="02020603050405020304" pitchFamily="18" charset="0"/>
              <a:cs typeface="Times New Roman" panose="02020603050405020304" pitchFamily="18" charset="0"/>
            </a:endParaRPr>
          </a:p>
        </p:txBody>
      </p:sp>
      <p:pic>
        <p:nvPicPr>
          <p:cNvPr id="8" name="그림 7" descr="텍스트, 라인, 도표, 그래프이(가) 표시된 사진&#10;&#10;자동 생성된 설명">
            <a:extLst>
              <a:ext uri="{FF2B5EF4-FFF2-40B4-BE49-F238E27FC236}">
                <a16:creationId xmlns:a16="http://schemas.microsoft.com/office/drawing/2014/main" id="{47231687-CC54-34DB-84D1-9ABF06FB3DFD}"/>
              </a:ext>
            </a:extLst>
          </p:cNvPr>
          <p:cNvPicPr>
            <a:picLocks noChangeAspect="1"/>
          </p:cNvPicPr>
          <p:nvPr/>
        </p:nvPicPr>
        <p:blipFill rotWithShape="1">
          <a:blip r:embed="rId3"/>
          <a:srcRect t="38481" r="-295"/>
          <a:stretch/>
        </p:blipFill>
        <p:spPr>
          <a:xfrm>
            <a:off x="183585" y="3402353"/>
            <a:ext cx="6228790" cy="286545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AA8998-922F-C4EE-0B67-BFD4A3D381A3}"/>
                  </a:ext>
                </a:extLst>
              </p:cNvPr>
              <p:cNvSpPr txBox="1"/>
              <p:nvPr/>
            </p:nvSpPr>
            <p:spPr>
              <a:xfrm>
                <a:off x="6815240" y="5722387"/>
                <a:ext cx="36942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𝑑</m:t>
                      </m:r>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min</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1" name="TextBox 10">
                <a:extLst>
                  <a:ext uri="{FF2B5EF4-FFF2-40B4-BE49-F238E27FC236}">
                    <a16:creationId xmlns:a16="http://schemas.microsoft.com/office/drawing/2014/main" id="{FCAA8998-922F-C4EE-0B67-BFD4A3D381A3}"/>
                  </a:ext>
                </a:extLst>
              </p:cNvPr>
              <p:cNvSpPr txBox="1">
                <a:spLocks noRot="1" noChangeAspect="1" noMove="1" noResize="1" noEditPoints="1" noAdjustHandles="1" noChangeArrowheads="1" noChangeShapeType="1" noTextEdit="1"/>
              </p:cNvSpPr>
              <p:nvPr/>
            </p:nvSpPr>
            <p:spPr>
              <a:xfrm>
                <a:off x="6815240" y="5722387"/>
                <a:ext cx="3694281" cy="276999"/>
              </a:xfrm>
              <a:prstGeom prst="rect">
                <a:avLst/>
              </a:prstGeom>
              <a:blipFill>
                <a:blip r:embed="rId4"/>
                <a:stretch>
                  <a:fillRect l="-990" b="-20000"/>
                </a:stretch>
              </a:blipFill>
            </p:spPr>
            <p:txBody>
              <a:bodyPr/>
              <a:lstStyle/>
              <a:p>
                <a:r>
                  <a:rPr lang="ko-KR" altLang="en-US">
                    <a:noFill/>
                  </a:rPr>
                  <a:t> </a:t>
                </a:r>
              </a:p>
            </p:txBody>
          </p:sp>
        </mc:Fallback>
      </mc:AlternateContent>
      <p:grpSp>
        <p:nvGrpSpPr>
          <p:cNvPr id="18" name="그룹 17">
            <a:extLst>
              <a:ext uri="{FF2B5EF4-FFF2-40B4-BE49-F238E27FC236}">
                <a16:creationId xmlns:a16="http://schemas.microsoft.com/office/drawing/2014/main" id="{36DA2EB4-F573-9276-A259-42503138AF0D}"/>
              </a:ext>
            </a:extLst>
          </p:cNvPr>
          <p:cNvGrpSpPr/>
          <p:nvPr/>
        </p:nvGrpSpPr>
        <p:grpSpPr>
          <a:xfrm>
            <a:off x="6815240" y="1260764"/>
            <a:ext cx="4835619" cy="932591"/>
            <a:chOff x="6815240" y="1260764"/>
            <a:chExt cx="4835619" cy="93259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77D8AF-D662-A90F-35F7-84BC209B2BB7}"/>
                    </a:ext>
                  </a:extLst>
                </p:cNvPr>
                <p:cNvSpPr txBox="1"/>
                <p:nvPr/>
              </p:nvSpPr>
              <p:spPr>
                <a:xfrm>
                  <a:off x="6815240" y="1260764"/>
                  <a:ext cx="3850862" cy="543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limLow>
                          <m:limLowPr>
                            <m:ctrlPr>
                              <a:rPr lang="ko-KR" altLang="en-US" i="1">
                                <a:solidFill>
                                  <a:srgbClr val="836967"/>
                                </a:solidFill>
                                <a:latin typeface="Cambria Math" panose="02040503050406030204" pitchFamily="18" charset="0"/>
                              </a:rPr>
                            </m:ctrlPr>
                          </m:limLowPr>
                          <m:e>
                            <m:r>
                              <m:rPr>
                                <m:sty m:val="p"/>
                              </m:rPr>
                              <a:rPr lang="ko-KR" altLang="en-US" i="0">
                                <a:latin typeface="Cambria Math" panose="02040503050406030204" pitchFamily="18" charset="0"/>
                              </a:rPr>
                              <m:t>min</m:t>
                            </m:r>
                          </m:e>
                          <m:lim>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r>
                              <a:rPr lang="ko-KR" altLang="en-US" i="0">
                                <a:latin typeface="Cambria Math" panose="02040503050406030204" pitchFamily="18" charset="0"/>
                              </a:rPr>
                              <m:t>≤</m:t>
                            </m:r>
                            <m:r>
                              <a:rPr lang="ko-KR" altLang="en-US" i="1">
                                <a:latin typeface="Cambria Math" panose="02040503050406030204" pitchFamily="18" charset="0"/>
                              </a:rPr>
                              <m:t>𝑥</m:t>
                            </m:r>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lim>
                        </m:limLow>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acc>
                                  <m:accPr>
                                    <m:chr m:val="̂"/>
                                    <m:ctrlPr>
                                      <a:rPr lang="ko-KR" altLang="en-US" i="1">
                                        <a:solidFill>
                                          <a:srgbClr val="836967"/>
                                        </a:solidFill>
                                        <a:latin typeface="Cambria Math" panose="02040503050406030204" pitchFamily="18" charset="0"/>
                                      </a:rPr>
                                    </m:ctrlPr>
                                  </m:accPr>
                                  <m:e>
                                    <m:r>
                                      <a:rPr lang="ko-KR" altLang="en-US" i="1">
                                        <a:latin typeface="Cambria Math" panose="02040503050406030204" pitchFamily="18" charset="0"/>
                                      </a:rPr>
                                      <m:t>𝐼</m:t>
                                    </m:r>
                                  </m:e>
                                </m:acc>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𝑥</m:t>
                                </m:r>
                              </m:e>
                            </m:d>
                          </m:e>
                        </m:d>
                      </m:oMath>
                    </m:oMathPara>
                  </a14:m>
                  <a:endParaRPr lang="ko-KR" altLang="en-US" dirty="0"/>
                </a:p>
              </p:txBody>
            </p:sp>
          </mc:Choice>
          <mc:Fallback xmlns="">
            <p:sp>
              <p:nvSpPr>
                <p:cNvPr id="9" name="TextBox 8">
                  <a:extLst>
                    <a:ext uri="{FF2B5EF4-FFF2-40B4-BE49-F238E27FC236}">
                      <a16:creationId xmlns:a16="http://schemas.microsoft.com/office/drawing/2014/main" id="{F977D8AF-D662-A90F-35F7-84BC209B2BB7}"/>
                    </a:ext>
                  </a:extLst>
                </p:cNvPr>
                <p:cNvSpPr txBox="1">
                  <a:spLocks noRot="1" noChangeAspect="1" noMove="1" noResize="1" noEditPoints="1" noAdjustHandles="1" noChangeArrowheads="1" noChangeShapeType="1" noTextEdit="1"/>
                </p:cNvSpPr>
                <p:nvPr/>
              </p:nvSpPr>
              <p:spPr>
                <a:xfrm>
                  <a:off x="6815240" y="1260764"/>
                  <a:ext cx="3850862" cy="543034"/>
                </a:xfrm>
                <a:prstGeom prst="rect">
                  <a:avLst/>
                </a:prstGeom>
                <a:blipFill>
                  <a:blip r:embed="rId5"/>
                  <a:stretch>
                    <a:fillRect l="-949" t="-12360" b="-8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A8BAB6-F64C-4536-57E1-2A2713F166F3}"/>
                    </a:ext>
                  </a:extLst>
                </p:cNvPr>
                <p:cNvSpPr txBox="1"/>
                <p:nvPr/>
              </p:nvSpPr>
              <p:spPr>
                <a:xfrm>
                  <a:off x="6815240" y="1916356"/>
                  <a:ext cx="48356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r>
                                  <a:rPr lang="ko-KR" altLang="en-US" i="0">
                                    <a:latin typeface="Cambria Math" panose="02040503050406030204" pitchFamily="18" charset="0"/>
                                  </a:rPr>
                                  <m:t>0,</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max</m:t>
                                    </m:r>
                                  </m:sub>
                                </m:sSub>
                                <m:r>
                                  <a:rPr lang="en-US" altLang="ko-KR" b="0" i="1" smtClean="0">
                                    <a:latin typeface="Cambria Math" panose="02040503050406030204" pitchFamily="18" charset="0"/>
                                  </a:rPr>
                                  <m:t>, </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min</m:t>
                                    </m:r>
                                  </m:sub>
                                </m:sSub>
                                <m:r>
                                  <a:rPr lang="en-US" altLang="ko-KR" b="0" i="1" smtClean="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e>
                                </m:d>
                              </m:e>
                            </m:d>
                          </m:e>
                        </m:func>
                      </m:oMath>
                    </m:oMathPara>
                  </a14:m>
                  <a:endParaRPr lang="ko-KR" altLang="en-US" dirty="0"/>
                </a:p>
              </p:txBody>
            </p:sp>
          </mc:Choice>
          <mc:Fallback xmlns="">
            <p:sp>
              <p:nvSpPr>
                <p:cNvPr id="12" name="TextBox 11">
                  <a:extLst>
                    <a:ext uri="{FF2B5EF4-FFF2-40B4-BE49-F238E27FC236}">
                      <a16:creationId xmlns:a16="http://schemas.microsoft.com/office/drawing/2014/main" id="{1BA8BAB6-F64C-4536-57E1-2A2713F166F3}"/>
                    </a:ext>
                  </a:extLst>
                </p:cNvPr>
                <p:cNvSpPr txBox="1">
                  <a:spLocks noRot="1" noChangeAspect="1" noMove="1" noResize="1" noEditPoints="1" noAdjustHandles="1" noChangeArrowheads="1" noChangeShapeType="1" noTextEdit="1"/>
                </p:cNvSpPr>
                <p:nvPr/>
              </p:nvSpPr>
              <p:spPr>
                <a:xfrm>
                  <a:off x="6815240" y="1916356"/>
                  <a:ext cx="4835619" cy="276999"/>
                </a:xfrm>
                <a:prstGeom prst="rect">
                  <a:avLst/>
                </a:prstGeom>
                <a:blipFill>
                  <a:blip r:embed="rId6"/>
                  <a:stretch>
                    <a:fillRect l="-1135" b="-19565"/>
                  </a:stretch>
                </a:blipFill>
              </p:spPr>
              <p:txBody>
                <a:bodyPr/>
                <a:lstStyle/>
                <a:p>
                  <a:r>
                    <a:rPr lang="ko-KR" altLang="en-US">
                      <a:noFill/>
                    </a:rPr>
                    <a:t> </a:t>
                  </a:r>
                </a:p>
              </p:txBody>
            </p:sp>
          </mc:Fallback>
        </mc:AlternateContent>
      </p:grpSp>
      <p:grpSp>
        <p:nvGrpSpPr>
          <p:cNvPr id="19" name="그룹 18">
            <a:extLst>
              <a:ext uri="{FF2B5EF4-FFF2-40B4-BE49-F238E27FC236}">
                <a16:creationId xmlns:a16="http://schemas.microsoft.com/office/drawing/2014/main" id="{625A6109-6526-9BD5-EF4E-6F6A8EDF91CE}"/>
              </a:ext>
            </a:extLst>
          </p:cNvPr>
          <p:cNvGrpSpPr/>
          <p:nvPr/>
        </p:nvGrpSpPr>
        <p:grpSpPr>
          <a:xfrm>
            <a:off x="6763541" y="2837737"/>
            <a:ext cx="5019318" cy="932025"/>
            <a:chOff x="6763541" y="2418223"/>
            <a:chExt cx="5019318" cy="93202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F31CF9-2E92-74FF-5E8D-270B9CBF3A3F}"/>
                    </a:ext>
                  </a:extLst>
                </p:cNvPr>
                <p:cNvSpPr txBox="1"/>
                <p:nvPr/>
              </p:nvSpPr>
              <p:spPr>
                <a:xfrm>
                  <a:off x="6763541" y="2418223"/>
                  <a:ext cx="3963521" cy="543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limLow>
                          <m:limLowPr>
                            <m:ctrlPr>
                              <a:rPr lang="ko-KR" altLang="en-US" i="1">
                                <a:solidFill>
                                  <a:srgbClr val="836967"/>
                                </a:solidFill>
                                <a:latin typeface="Cambria Math" panose="02040503050406030204" pitchFamily="18" charset="0"/>
                              </a:rPr>
                            </m:ctrlPr>
                          </m:limLowPr>
                          <m:e>
                            <m:r>
                              <m:rPr>
                                <m:sty m:val="p"/>
                              </m:rPr>
                              <a:rPr lang="ko-KR" altLang="en-US" i="0">
                                <a:latin typeface="Cambria Math" panose="02040503050406030204" pitchFamily="18" charset="0"/>
                              </a:rPr>
                              <m:t>min</m:t>
                            </m:r>
                          </m:e>
                          <m:lim>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𝑙</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r>
                              <a:rPr lang="ko-KR" altLang="en-US" i="0">
                                <a:latin typeface="Cambria Math" panose="02040503050406030204" pitchFamily="18" charset="0"/>
                              </a:rPr>
                              <m:t>≤</m:t>
                            </m:r>
                            <m:r>
                              <a:rPr lang="ko-KR" altLang="en-US" i="1">
                                <a:latin typeface="Cambria Math" panose="02040503050406030204" pitchFamily="18" charset="0"/>
                              </a:rPr>
                              <m:t>𝑥</m:t>
                            </m:r>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𝑙</m:t>
                                </m:r>
                              </m:sub>
                            </m:sSub>
                            <m:r>
                              <a:rPr lang="ko-KR" altLang="en-US" i="0">
                                <a:latin typeface="Cambria Math" panose="02040503050406030204" pitchFamily="18" charset="0"/>
                              </a:rPr>
                              <m:t>+</m:t>
                            </m:r>
                            <m:f>
                              <m:fPr>
                                <m:ctrlPr>
                                  <a:rPr lang="ko-KR" altLang="en-US" i="1">
                                    <a:solidFill>
                                      <a:srgbClr val="836967"/>
                                    </a:solidFill>
                                    <a:latin typeface="Cambria Math" panose="02040503050406030204" pitchFamily="18" charset="0"/>
                                  </a:rPr>
                                </m:ctrlPr>
                              </m:fPr>
                              <m:num>
                                <m:r>
                                  <a:rPr lang="ko-KR" altLang="en-US" i="0">
                                    <a:latin typeface="Cambria Math" panose="02040503050406030204" pitchFamily="18" charset="0"/>
                                  </a:rPr>
                                  <m:t>1</m:t>
                                </m:r>
                              </m:num>
                              <m:den>
                                <m:r>
                                  <a:rPr lang="ko-KR" altLang="en-US" i="0">
                                    <a:latin typeface="Cambria Math" panose="02040503050406030204" pitchFamily="18" charset="0"/>
                                  </a:rPr>
                                  <m:t>2</m:t>
                                </m:r>
                              </m:den>
                            </m:f>
                          </m:lim>
                        </m:limLow>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acc>
                                  <m:accPr>
                                    <m:chr m:val="̂"/>
                                    <m:ctrlPr>
                                      <a:rPr lang="ko-KR" altLang="en-US" i="1">
                                        <a:solidFill>
                                          <a:srgbClr val="836967"/>
                                        </a:solidFill>
                                        <a:latin typeface="Cambria Math" panose="02040503050406030204" pitchFamily="18" charset="0"/>
                                      </a:rPr>
                                    </m:ctrlPr>
                                  </m:accPr>
                                  <m:e>
                                    <m:r>
                                      <a:rPr lang="ko-KR" altLang="en-US" i="1">
                                        <a:latin typeface="Cambria Math" panose="02040503050406030204" pitchFamily="18" charset="0"/>
                                      </a:rPr>
                                      <m:t>𝐼</m:t>
                                    </m:r>
                                  </m:e>
                                </m:acc>
                              </m:e>
                              <m:sub>
                                <m:r>
                                  <a:rPr lang="en-US" altLang="ko-KR" b="0" i="1" smtClean="0">
                                    <a:latin typeface="Cambria Math" panose="02040503050406030204" pitchFamily="18" charset="0"/>
                                  </a:rPr>
                                  <m:t>𝑙</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𝑥</m:t>
                                </m:r>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e>
                        </m:d>
                      </m:oMath>
                    </m:oMathPara>
                  </a14:m>
                  <a:endParaRPr lang="ko-KR" altLang="en-US" dirty="0"/>
                </a:p>
              </p:txBody>
            </p:sp>
          </mc:Choice>
          <mc:Fallback xmlns="">
            <p:sp>
              <p:nvSpPr>
                <p:cNvPr id="10" name="TextBox 9">
                  <a:extLst>
                    <a:ext uri="{FF2B5EF4-FFF2-40B4-BE49-F238E27FC236}">
                      <a16:creationId xmlns:a16="http://schemas.microsoft.com/office/drawing/2014/main" id="{C5F31CF9-2E92-74FF-5E8D-270B9CBF3A3F}"/>
                    </a:ext>
                  </a:extLst>
                </p:cNvPr>
                <p:cNvSpPr txBox="1">
                  <a:spLocks noRot="1" noChangeAspect="1" noMove="1" noResize="1" noEditPoints="1" noAdjustHandles="1" noChangeArrowheads="1" noChangeShapeType="1" noTextEdit="1"/>
                </p:cNvSpPr>
                <p:nvPr/>
              </p:nvSpPr>
              <p:spPr>
                <a:xfrm>
                  <a:off x="6763541" y="2418223"/>
                  <a:ext cx="3963521" cy="543034"/>
                </a:xfrm>
                <a:prstGeom prst="rect">
                  <a:avLst/>
                </a:prstGeom>
                <a:blipFill>
                  <a:blip r:embed="rId7"/>
                  <a:stretch>
                    <a:fillRect t="-12360" b="-898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AA10838-5F9D-8507-86C7-8823BD4D2930}"/>
                    </a:ext>
                  </a:extLst>
                </p:cNvPr>
                <p:cNvSpPr txBox="1"/>
                <p:nvPr/>
              </p:nvSpPr>
              <p:spPr>
                <a:xfrm>
                  <a:off x="6771102" y="3073249"/>
                  <a:ext cx="50117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𝑑</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𝑙</m:t>
                                </m:r>
                              </m:sub>
                            </m:sSub>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r>
                                  <a:rPr lang="ko-KR" altLang="en-US" i="0">
                                    <a:latin typeface="Cambria Math" panose="02040503050406030204" pitchFamily="18" charset="0"/>
                                  </a:rPr>
                                  <m:t>0,</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max</m:t>
                                    </m:r>
                                  </m:sub>
                                </m:sSub>
                                <m:r>
                                  <a:rPr lang="en-US" altLang="ko-KR" b="0" i="1" smtClean="0">
                                    <a:latin typeface="Cambria Math" panose="02040503050406030204" pitchFamily="18" charset="0"/>
                                  </a:rPr>
                                  <m:t>, </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𝑙</m:t>
                                    </m:r>
                                    <m:r>
                                      <a:rPr lang="en-US" altLang="ko-KR" b="0" i="0" smtClean="0">
                                        <a:latin typeface="Cambria Math" panose="02040503050406030204" pitchFamily="18" charset="0"/>
                                      </a:rPr>
                                      <m:t> </m:t>
                                    </m:r>
                                    <m:r>
                                      <m:rPr>
                                        <m:sty m:val="p"/>
                                      </m:rPr>
                                      <a:rPr lang="en-US" altLang="ko-KR" b="0" i="0" smtClean="0">
                                        <a:latin typeface="Cambria Math" panose="02040503050406030204" pitchFamily="18" charset="0"/>
                                      </a:rPr>
                                      <m:t>min</m:t>
                                    </m:r>
                                  </m:sub>
                                </m:sSub>
                                <m:r>
                                  <a:rPr lang="en-US" altLang="ko-KR" b="0" i="1" smtClean="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en-US" altLang="ko-KR" b="0" i="1" smtClean="0">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en-US" altLang="ko-KR" b="0" i="1" smtClean="0">
                                            <a:latin typeface="Cambria Math" panose="02040503050406030204" pitchFamily="18" charset="0"/>
                                          </a:rPr>
                                          <m:t>𝑟</m:t>
                                        </m:r>
                                      </m:sub>
                                    </m:sSub>
                                  </m:e>
                                </m:d>
                              </m:e>
                            </m:d>
                          </m:e>
                        </m:func>
                      </m:oMath>
                    </m:oMathPara>
                  </a14:m>
                  <a:endParaRPr lang="ko-KR" altLang="en-US" dirty="0"/>
                </a:p>
              </p:txBody>
            </p:sp>
          </mc:Choice>
          <mc:Fallback xmlns="">
            <p:sp>
              <p:nvSpPr>
                <p:cNvPr id="13" name="TextBox 12">
                  <a:extLst>
                    <a:ext uri="{FF2B5EF4-FFF2-40B4-BE49-F238E27FC236}">
                      <a16:creationId xmlns:a16="http://schemas.microsoft.com/office/drawing/2014/main" id="{6AA10838-5F9D-8507-86C7-8823BD4D2930}"/>
                    </a:ext>
                  </a:extLst>
                </p:cNvPr>
                <p:cNvSpPr txBox="1">
                  <a:spLocks noRot="1" noChangeAspect="1" noMove="1" noResize="1" noEditPoints="1" noAdjustHandles="1" noChangeArrowheads="1" noChangeShapeType="1" noTextEdit="1"/>
                </p:cNvSpPr>
                <p:nvPr/>
              </p:nvSpPr>
              <p:spPr>
                <a:xfrm>
                  <a:off x="6771102" y="3073249"/>
                  <a:ext cx="5011757" cy="276999"/>
                </a:xfrm>
                <a:prstGeom prst="rect">
                  <a:avLst/>
                </a:prstGeom>
                <a:blipFill>
                  <a:blip r:embed="rId8"/>
                  <a:stretch>
                    <a:fillRect l="-243" b="-20000"/>
                  </a:stretch>
                </a:blipFill>
              </p:spPr>
              <p:txBody>
                <a:bodyPr/>
                <a:lstStyle/>
                <a:p>
                  <a:r>
                    <a:rPr lang="ko-KR" altLang="en-US">
                      <a:noFill/>
                    </a:rPr>
                    <a:t> </a:t>
                  </a:r>
                </a:p>
              </p:txBody>
            </p:sp>
          </mc:Fallback>
        </mc:AlternateContent>
      </p:grpSp>
      <p:grpSp>
        <p:nvGrpSpPr>
          <p:cNvPr id="20" name="그룹 19">
            <a:extLst>
              <a:ext uri="{FF2B5EF4-FFF2-40B4-BE49-F238E27FC236}">
                <a16:creationId xmlns:a16="http://schemas.microsoft.com/office/drawing/2014/main" id="{5B4E0E5C-29A0-1FEE-AC8A-F4E2340F957F}"/>
              </a:ext>
            </a:extLst>
          </p:cNvPr>
          <p:cNvGrpSpPr/>
          <p:nvPr/>
        </p:nvGrpSpPr>
        <p:grpSpPr>
          <a:xfrm>
            <a:off x="6815240" y="4414144"/>
            <a:ext cx="3595921" cy="663861"/>
            <a:chOff x="6815240" y="3580479"/>
            <a:chExt cx="3595921" cy="663861"/>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1CA1AD-B694-8B7B-9307-E6CB0077FEEA}"/>
                    </a:ext>
                  </a:extLst>
                </p:cNvPr>
                <p:cNvSpPr txBox="1"/>
                <p:nvPr/>
              </p:nvSpPr>
              <p:spPr>
                <a:xfrm>
                  <a:off x="6815240" y="3580479"/>
                  <a:ext cx="35959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𝑚𝑎𝑥</m:t>
                            </m:r>
                          </m:sub>
                        </m:sSub>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ko-KR" altLang="en-US" i="0">
                                <a:latin typeface="Cambria Math" panose="02040503050406030204" pitchFamily="18" charset="0"/>
                              </a:rPr>
                              <m:t>max</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6" name="TextBox 15">
                  <a:extLst>
                    <a:ext uri="{FF2B5EF4-FFF2-40B4-BE49-F238E27FC236}">
                      <a16:creationId xmlns:a16="http://schemas.microsoft.com/office/drawing/2014/main" id="{371CA1AD-B694-8B7B-9307-E6CB0077FEEA}"/>
                    </a:ext>
                  </a:extLst>
                </p:cNvPr>
                <p:cNvSpPr txBox="1">
                  <a:spLocks noRot="1" noChangeAspect="1" noMove="1" noResize="1" noEditPoints="1" noAdjustHandles="1" noChangeArrowheads="1" noChangeShapeType="1" noTextEdit="1"/>
                </p:cNvSpPr>
                <p:nvPr/>
              </p:nvSpPr>
              <p:spPr>
                <a:xfrm>
                  <a:off x="6815240" y="3580479"/>
                  <a:ext cx="3595921" cy="276999"/>
                </a:xfrm>
                <a:prstGeom prst="rect">
                  <a:avLst/>
                </a:prstGeom>
                <a:blipFill>
                  <a:blip r:embed="rId9"/>
                  <a:stretch>
                    <a:fillRect l="-1017"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812CFAC-0C82-E0AA-C454-CFDB46953842}"/>
                    </a:ext>
                  </a:extLst>
                </p:cNvPr>
                <p:cNvSpPr txBox="1"/>
                <p:nvPr/>
              </p:nvSpPr>
              <p:spPr>
                <a:xfrm>
                  <a:off x="6815240" y="3967341"/>
                  <a:ext cx="35253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i="1" smtClean="0">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𝑚𝑖𝑛</m:t>
                            </m:r>
                          </m:sub>
                        </m:sSub>
                        <m:r>
                          <a:rPr lang="ko-KR" altLang="en-US" i="0">
                            <a:latin typeface="Cambria Math" panose="02040503050406030204" pitchFamily="18" charset="0"/>
                          </a:rPr>
                          <m:t>=</m:t>
                        </m:r>
                        <m:func>
                          <m:funcPr>
                            <m:ctrlPr>
                              <a:rPr lang="ko-KR" altLang="en-US" i="1">
                                <a:latin typeface="Cambria Math" panose="02040503050406030204" pitchFamily="18" charset="0"/>
                              </a:rPr>
                            </m:ctrlPr>
                          </m:funcPr>
                          <m:fName>
                            <m:r>
                              <m:rPr>
                                <m:sty m:val="p"/>
                              </m:rPr>
                              <a:rPr lang="en-US" altLang="ko-KR" b="0" i="0" smtClean="0">
                                <a:latin typeface="Cambria Math" panose="02040503050406030204" pitchFamily="18" charset="0"/>
                              </a:rPr>
                              <m:t>min</m:t>
                            </m:r>
                          </m:fName>
                          <m:e>
                            <m:d>
                              <m:dPr>
                                <m:begChr m:val="{"/>
                                <m:endChr m:val="}"/>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𝐼</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r>
                                  <a:rPr lang="ko-KR" altLang="en-US" i="0">
                                    <a:latin typeface="Cambria Math" panose="02040503050406030204" pitchFamily="18" charset="0"/>
                                  </a:rPr>
                                  <m:t>,</m:t>
                                </m:r>
                                <m:sSubSup>
                                  <m:sSubSupPr>
                                    <m:ctrlPr>
                                      <a:rPr lang="ko-KR" altLang="en-US" i="1">
                                        <a:solidFill>
                                          <a:srgbClr val="836967"/>
                                        </a:solidFill>
                                        <a:latin typeface="Cambria Math" panose="02040503050406030204" pitchFamily="18" charset="0"/>
                                      </a:rPr>
                                    </m:ctrlPr>
                                  </m:sSubSupPr>
                                  <m:e>
                                    <m:r>
                                      <a:rPr lang="ko-KR" altLang="en-US" i="1">
                                        <a:latin typeface="Cambria Math" panose="02040503050406030204" pitchFamily="18" charset="0"/>
                                      </a:rPr>
                                      <m:t>𝐼</m:t>
                                    </m:r>
                                  </m:e>
                                  <m:sub>
                                    <m:r>
                                      <a:rPr lang="ko-KR" altLang="en-US" i="1">
                                        <a:latin typeface="Cambria Math" panose="02040503050406030204" pitchFamily="18" charset="0"/>
                                      </a:rPr>
                                      <m:t>𝑟</m:t>
                                    </m:r>
                                  </m:sub>
                                  <m:sup>
                                    <m:r>
                                      <a:rPr lang="ko-KR" altLang="en-US" i="0">
                                        <a:latin typeface="Cambria Math" panose="02040503050406030204" pitchFamily="18" charset="0"/>
                                      </a:rPr>
                                      <m:t>−</m:t>
                                    </m:r>
                                  </m:sup>
                                </m:sSubSup>
                                <m:d>
                                  <m:dPr>
                                    <m:ctrlPr>
                                      <a:rPr lang="ko-KR" altLang="en-US" i="1">
                                        <a:solidFill>
                                          <a:srgbClr val="836967"/>
                                        </a:solidFill>
                                        <a:latin typeface="Cambria Math" panose="02040503050406030204" pitchFamily="18" charset="0"/>
                                      </a:rPr>
                                    </m:ctrlPr>
                                  </m:dPr>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𝑥</m:t>
                                        </m:r>
                                      </m:e>
                                      <m:sub>
                                        <m:r>
                                          <a:rPr lang="ko-KR" altLang="en-US" i="1">
                                            <a:latin typeface="Cambria Math" panose="02040503050406030204" pitchFamily="18" charset="0"/>
                                          </a:rPr>
                                          <m:t>𝑟</m:t>
                                        </m:r>
                                      </m:sub>
                                    </m:sSub>
                                  </m:e>
                                </m:d>
                              </m:e>
                            </m:d>
                          </m:e>
                        </m:func>
                      </m:oMath>
                    </m:oMathPara>
                  </a14:m>
                  <a:endParaRPr lang="ko-KR" altLang="en-US" dirty="0"/>
                </a:p>
              </p:txBody>
            </p:sp>
          </mc:Choice>
          <mc:Fallback xmlns="">
            <p:sp>
              <p:nvSpPr>
                <p:cNvPr id="17" name="TextBox 16">
                  <a:extLst>
                    <a:ext uri="{FF2B5EF4-FFF2-40B4-BE49-F238E27FC236}">
                      <a16:creationId xmlns:a16="http://schemas.microsoft.com/office/drawing/2014/main" id="{8812CFAC-0C82-E0AA-C454-CFDB46953842}"/>
                    </a:ext>
                  </a:extLst>
                </p:cNvPr>
                <p:cNvSpPr txBox="1">
                  <a:spLocks noRot="1" noChangeAspect="1" noMove="1" noResize="1" noEditPoints="1" noAdjustHandles="1" noChangeArrowheads="1" noChangeShapeType="1" noTextEdit="1"/>
                </p:cNvSpPr>
                <p:nvPr/>
              </p:nvSpPr>
              <p:spPr>
                <a:xfrm>
                  <a:off x="6815240" y="3967341"/>
                  <a:ext cx="3525389" cy="276999"/>
                </a:xfrm>
                <a:prstGeom prst="rect">
                  <a:avLst/>
                </a:prstGeom>
                <a:blipFill>
                  <a:blip r:embed="rId10"/>
                  <a:stretch>
                    <a:fillRect l="-1211" b="-20000"/>
                  </a:stretch>
                </a:blipFill>
              </p:spPr>
              <p:txBody>
                <a:bodyPr/>
                <a:lstStyle/>
                <a:p>
                  <a:r>
                    <a:rPr lang="ko-KR" altLang="en-US">
                      <a:noFill/>
                    </a:rPr>
                    <a:t> </a:t>
                  </a:r>
                </a:p>
              </p:txBody>
            </p:sp>
          </mc:Fallback>
        </mc:AlternateContent>
      </p:grpSp>
      <p:sp>
        <p:nvSpPr>
          <p:cNvPr id="22" name="TextBox 21">
            <a:extLst>
              <a:ext uri="{FF2B5EF4-FFF2-40B4-BE49-F238E27FC236}">
                <a16:creationId xmlns:a16="http://schemas.microsoft.com/office/drawing/2014/main" id="{F4129E50-01FC-189C-93B6-A2CB89082533}"/>
              </a:ext>
            </a:extLst>
          </p:cNvPr>
          <p:cNvSpPr txBox="1"/>
          <p:nvPr/>
        </p:nvSpPr>
        <p:spPr>
          <a:xfrm>
            <a:off x="735106" y="101601"/>
            <a:ext cx="11456894" cy="769441"/>
          </a:xfrm>
          <a:prstGeom prst="rect">
            <a:avLst/>
          </a:prstGeom>
          <a:noFill/>
        </p:spPr>
        <p:txBody>
          <a:bodyPr wrap="square" rtlCol="0">
            <a:spAutoFit/>
          </a:bodyPr>
          <a:lstStyle/>
          <a:p>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Birchfield-Tomasi</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 Dissimilarity [</a:t>
            </a:r>
            <a:r>
              <a:rPr lang="en-US" altLang="ko-KR" sz="4400" dirty="0">
                <a:solidFill>
                  <a:srgbClr val="00C2FA"/>
                </a:solidFill>
                <a:latin typeface="Times New Roman" panose="02020603050405020304" pitchFamily="18" charset="0"/>
                <a:ea typeface="Tahoma" panose="020B0604030504040204" pitchFamily="34" charset="0"/>
                <a:cs typeface="Times New Roman" panose="02020603050405020304" pitchFamily="18" charset="0"/>
              </a:rPr>
              <a:t>Extra credit</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484712300"/>
      </p:ext>
    </p:extLst>
  </p:cSld>
  <p:clrMapOvr>
    <a:masterClrMapping/>
  </p:clrMapOvr>
  <p:timing>
    <p:tnLst>
      <p:par>
        <p:cTn id="1" dur="indefinite" restart="never" nodeType="tmRoot">
          <p:childTnLst>
            <p:par>
              <p:cTn id="2"/>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7A677-7525-A56A-662C-39DDDFB14410}"/>
              </a:ext>
            </a:extLst>
          </p:cNvPr>
          <p:cNvSpPr txBox="1"/>
          <p:nvPr/>
        </p:nvSpPr>
        <p:spPr>
          <a:xfrm>
            <a:off x="190499" y="1105819"/>
            <a:ext cx="6221876" cy="1569660"/>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method to compute disparity maps which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aggregates matching costs over multiple directions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in the image, optimizing disparity calculations instead of considering local patches.</a:t>
            </a:r>
            <a:endParaRPr lang="en-US" altLang="ko-KR" sz="3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4D475A1-47CF-E7D0-6D8C-5115C522FB03}"/>
              </a:ext>
            </a:extLst>
          </p:cNvPr>
          <p:cNvSpPr txBox="1"/>
          <p:nvPr/>
        </p:nvSpPr>
        <p:spPr>
          <a:xfrm>
            <a:off x="190499" y="4121569"/>
            <a:ext cx="6221876" cy="2308324"/>
          </a:xfrm>
          <a:prstGeom prst="rect">
            <a:avLst/>
          </a:prstGeom>
          <a:noFill/>
        </p:spPr>
        <p:txBody>
          <a:bodyPr wrap="square" rtlCol="0">
            <a:spAutoFit/>
          </a:bodyPr>
          <a:lstStyle/>
          <a:p>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Dynamic Programming </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(DP) is a computational technique used to solve problems by breaking them down into simpler subproblems. It avoids redundant computations by storing and reusing solutions to these subproblems. </a:t>
            </a:r>
            <a:endParaRPr lang="en-US" altLang="ko-KR"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39E8650-76C8-0F22-7DBD-F1DB25937625}"/>
              </a:ext>
            </a:extLst>
          </p:cNvPr>
          <p:cNvSpPr txBox="1"/>
          <p:nvPr/>
        </p:nvSpPr>
        <p:spPr>
          <a:xfrm>
            <a:off x="0" y="3659904"/>
            <a:ext cx="2370953" cy="461665"/>
          </a:xfrm>
          <a:prstGeom prst="rect">
            <a:avLst/>
          </a:prstGeom>
          <a:noFill/>
        </p:spPr>
        <p:txBody>
          <a:bodyPr wrap="square" rtlCol="0">
            <a:spAutoFit/>
          </a:bodyPr>
          <a:lstStyle/>
          <a:p>
            <a:pPr algn="ctr"/>
            <a:r>
              <a:rPr lang="en-US" altLang="ko-KR" sz="2400" dirty="0">
                <a:latin typeface="Times New Roman" panose="02020603050405020304" pitchFamily="18" charset="0"/>
                <a:cs typeface="Times New Roman" panose="02020603050405020304" pitchFamily="18" charset="0"/>
              </a:rPr>
              <a:t>How to solve</a:t>
            </a:r>
          </a:p>
        </p:txBody>
      </p:sp>
      <p:sp>
        <p:nvSpPr>
          <p:cNvPr id="18" name="TextBox 17">
            <a:extLst>
              <a:ext uri="{FF2B5EF4-FFF2-40B4-BE49-F238E27FC236}">
                <a16:creationId xmlns:a16="http://schemas.microsoft.com/office/drawing/2014/main" id="{3693F0CF-A1B2-6CCE-DB0B-AF4AD05A2F11}"/>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2: Semi Global Matching</a:t>
            </a:r>
          </a:p>
        </p:txBody>
      </p:sp>
      <p:grpSp>
        <p:nvGrpSpPr>
          <p:cNvPr id="71" name="그룹 70"/>
          <p:cNvGrpSpPr/>
          <p:nvPr/>
        </p:nvGrpSpPr>
        <p:grpSpPr>
          <a:xfrm>
            <a:off x="6201085" y="1193850"/>
            <a:ext cx="3492500" cy="3543300"/>
            <a:chOff x="6541415" y="3065560"/>
            <a:chExt cx="3492500" cy="3543300"/>
          </a:xfrm>
        </p:grpSpPr>
        <p:grpSp>
          <p:nvGrpSpPr>
            <p:cNvPr id="9" name="그룹 8">
              <a:extLst>
                <a:ext uri="{FF2B5EF4-FFF2-40B4-BE49-F238E27FC236}">
                  <a16:creationId xmlns:a16="http://schemas.microsoft.com/office/drawing/2014/main" id="{D3F0A960-003D-C03A-AF66-3496918335AA}"/>
                </a:ext>
              </a:extLst>
            </p:cNvPr>
            <p:cNvGrpSpPr/>
            <p:nvPr/>
          </p:nvGrpSpPr>
          <p:grpSpPr>
            <a:xfrm>
              <a:off x="6541415" y="3065560"/>
              <a:ext cx="3492500" cy="3543300"/>
              <a:chOff x="1224586" y="1657350"/>
              <a:chExt cx="3492500" cy="3543300"/>
            </a:xfrm>
          </p:grpSpPr>
          <p:pic>
            <p:nvPicPr>
              <p:cNvPr id="11" name="그림 10"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3"/>
              <a:stretch>
                <a:fillRect/>
              </a:stretch>
            </p:blipFill>
            <p:spPr>
              <a:xfrm>
                <a:off x="1224586" y="1657350"/>
                <a:ext cx="3492500" cy="3543300"/>
              </a:xfrm>
              <a:prstGeom prst="rect">
                <a:avLst/>
              </a:prstGeom>
            </p:spPr>
          </p:pic>
          <p:sp>
            <p:nvSpPr>
              <p:cNvPr id="14" name="직사각형 13">
                <a:extLst>
                  <a:ext uri="{FF2B5EF4-FFF2-40B4-BE49-F238E27FC236}">
                    <a16:creationId xmlns:a16="http://schemas.microsoft.com/office/drawing/2014/main" id="{9618ACDF-2B3C-A0DF-5993-F407FE418AB0}"/>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6" name="직선 연결선 5"/>
            <p:cNvCxnSpPr/>
            <p:nvPr/>
          </p:nvCxnSpPr>
          <p:spPr>
            <a:xfrm flipH="1">
              <a:off x="7767639" y="3150395"/>
              <a:ext cx="863748"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a:off x="8523960" y="3162300"/>
              <a:ext cx="897086"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flipH="1">
              <a:off x="6991350" y="3162300"/>
              <a:ext cx="897086" cy="90249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flipH="1">
              <a:off x="9051396" y="5239744"/>
              <a:ext cx="908920" cy="896738"/>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H="1">
              <a:off x="9058539" y="3952281"/>
              <a:ext cx="901777" cy="88969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7772401" y="4038600"/>
              <a:ext cx="0" cy="72866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flipH="1">
              <a:off x="7830028" y="3990975"/>
              <a:ext cx="766286" cy="78855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6977064" y="4052889"/>
              <a:ext cx="733595" cy="72664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flipH="1">
              <a:off x="7841458" y="4837209"/>
              <a:ext cx="123392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p:nvPr/>
          </p:nvCxnSpPr>
          <p:spPr>
            <a:xfrm>
              <a:off x="6991350" y="4840481"/>
              <a:ext cx="71216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V="1">
              <a:off x="6977064" y="4898159"/>
              <a:ext cx="733595" cy="75254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p:cNvCxnSpPr/>
            <p:nvPr/>
          </p:nvCxnSpPr>
          <p:spPr>
            <a:xfrm flipV="1">
              <a:off x="7772401" y="4919663"/>
              <a:ext cx="0" cy="119776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H="1" flipV="1">
              <a:off x="7824229" y="4893469"/>
              <a:ext cx="1241454" cy="122968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평행 사변형 66">
              <a:extLst>
                <a:ext uri="{FF2B5EF4-FFF2-40B4-BE49-F238E27FC236}">
                  <a16:creationId xmlns:a16="http://schemas.microsoft.com/office/drawing/2014/main" id="{2850A547-7060-E9D2-EE53-1EEB1CC03930}"/>
                </a:ext>
              </a:extLst>
            </p:cNvPr>
            <p:cNvSpPr/>
            <p:nvPr/>
          </p:nvSpPr>
          <p:spPr>
            <a:xfrm>
              <a:off x="7831962" y="3138902"/>
              <a:ext cx="1671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평행 사변형 67">
              <a:extLst>
                <a:ext uri="{FF2B5EF4-FFF2-40B4-BE49-F238E27FC236}">
                  <a16:creationId xmlns:a16="http://schemas.microsoft.com/office/drawing/2014/main" id="{2850A547-7060-E9D2-EE53-1EEB1CC03930}"/>
                </a:ext>
              </a:extLst>
            </p:cNvPr>
            <p:cNvSpPr/>
            <p:nvPr/>
          </p:nvSpPr>
          <p:spPr>
            <a:xfrm rot="16200000" flipH="1">
              <a:off x="9214369" y="4516016"/>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평행 사변형 69">
              <a:extLst>
                <a:ext uri="{FF2B5EF4-FFF2-40B4-BE49-F238E27FC236}">
                  <a16:creationId xmlns:a16="http://schemas.microsoft.com/office/drawing/2014/main" id="{2850A547-7060-E9D2-EE53-1EEB1CC03930}"/>
                </a:ext>
              </a:extLst>
            </p:cNvPr>
            <p:cNvSpPr/>
            <p:nvPr/>
          </p:nvSpPr>
          <p:spPr>
            <a:xfrm rot="5400000">
              <a:off x="6231214" y="5216884"/>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73" name="직선 연결선 72"/>
          <p:cNvCxnSpPr/>
          <p:nvPr/>
        </p:nvCxnSpPr>
        <p:spPr>
          <a:xfrm>
            <a:off x="8810768" y="2070826"/>
            <a:ext cx="2954988" cy="21939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p:nvPr/>
        </p:nvCxnSpPr>
        <p:spPr>
          <a:xfrm>
            <a:off x="6763749" y="2052458"/>
            <a:ext cx="2504076" cy="2220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a:off x="6878157" y="4282184"/>
            <a:ext cx="2389668" cy="15542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직선 연결선 83"/>
          <p:cNvCxnSpPr/>
          <p:nvPr/>
        </p:nvCxnSpPr>
        <p:spPr>
          <a:xfrm>
            <a:off x="8838082" y="4108045"/>
            <a:ext cx="424237" cy="25045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id="{08908D19-3A08-ECB7-423A-5175382DF803}"/>
              </a:ext>
            </a:extLst>
          </p:cNvPr>
          <p:cNvGrpSpPr/>
          <p:nvPr/>
        </p:nvGrpSpPr>
        <p:grpSpPr>
          <a:xfrm>
            <a:off x="8789633" y="4002710"/>
            <a:ext cx="3150855" cy="2554085"/>
            <a:chOff x="898020" y="3563007"/>
            <a:chExt cx="3806411" cy="3085479"/>
          </a:xfrm>
        </p:grpSpPr>
        <p:sp>
          <p:nvSpPr>
            <p:cNvPr id="12" name="직사각형 11">
              <a:extLst>
                <a:ext uri="{FF2B5EF4-FFF2-40B4-BE49-F238E27FC236}">
                  <a16:creationId xmlns:a16="http://schemas.microsoft.com/office/drawing/2014/main" id="{979CA8FC-5FAD-3BFD-05F3-8BE61345F0B9}"/>
                </a:ext>
              </a:extLst>
            </p:cNvPr>
            <p:cNvSpPr/>
            <p:nvPr/>
          </p:nvSpPr>
          <p:spPr>
            <a:xfrm rot="21055317">
              <a:off x="898020" y="5980028"/>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텍스트, 스크린샷, 라인, 디자인이(가) 표시된 사진&#10;&#10;자동 생성된 설명">
              <a:extLst>
                <a:ext uri="{FF2B5EF4-FFF2-40B4-BE49-F238E27FC236}">
                  <a16:creationId xmlns:a16="http://schemas.microsoft.com/office/drawing/2014/main" id="{1136FD59-C3D6-6E1A-DBB8-253C83105C85}"/>
                </a:ext>
              </a:extLst>
            </p:cNvPr>
            <p:cNvPicPr>
              <a:picLocks noChangeAspect="1"/>
            </p:cNvPicPr>
            <p:nvPr/>
          </p:nvPicPr>
          <p:blipFill rotWithShape="1">
            <a:blip r:embed="rId4">
              <a:clrChange>
                <a:clrFrom>
                  <a:srgbClr val="FFFFFF"/>
                </a:clrFrom>
                <a:clrTo>
                  <a:srgbClr val="FFFFFF">
                    <a:alpha val="0"/>
                  </a:srgbClr>
                </a:clrTo>
              </a:clrChange>
            </a:blip>
            <a:srcRect l="5069" t="21582" r="53730" b="12102"/>
            <a:stretch/>
          </p:blipFill>
          <p:spPr>
            <a:xfrm>
              <a:off x="1005438" y="3563007"/>
              <a:ext cx="3698993" cy="2367478"/>
            </a:xfrm>
            <a:prstGeom prst="rect">
              <a:avLst/>
            </a:prstGeom>
          </p:spPr>
        </p:pic>
      </p:grpSp>
      <p:sp>
        <p:nvSpPr>
          <p:cNvPr id="91" name="평행 사변형 90">
            <a:extLst>
              <a:ext uri="{FF2B5EF4-FFF2-40B4-BE49-F238E27FC236}">
                <a16:creationId xmlns:a16="http://schemas.microsoft.com/office/drawing/2014/main" id="{2850A547-7060-E9D2-EE53-1EEB1CC03930}"/>
              </a:ext>
            </a:extLst>
          </p:cNvPr>
          <p:cNvSpPr/>
          <p:nvPr/>
        </p:nvSpPr>
        <p:spPr>
          <a:xfrm rot="10800000">
            <a:off x="6625838" y="4248102"/>
            <a:ext cx="1500607" cy="45719"/>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34030052"/>
      </p:ext>
    </p:extLst>
  </p:cSld>
  <p:clrMapOvr>
    <a:masterClrMapping/>
  </p:clrMapOvr>
  <p:timing>
    <p:tnLst>
      <p:par>
        <p:cTn id="1" dur="indefinite" restart="never" nodeType="tmRoot">
          <p:childTnLst>
            <p:par>
              <p:cTn id="2"/>
            </p:par>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직선 연결선 25"/>
          <p:cNvCxnSpPr/>
          <p:nvPr/>
        </p:nvCxnSpPr>
        <p:spPr>
          <a:xfrm>
            <a:off x="4807930" y="5114553"/>
            <a:ext cx="3173645" cy="147780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모서리가 둥근 직사각형 12"/>
          <p:cNvSpPr/>
          <p:nvPr/>
        </p:nvSpPr>
        <p:spPr>
          <a:xfrm>
            <a:off x="4133850" y="5564943"/>
            <a:ext cx="3320715" cy="1093032"/>
          </a:xfrm>
          <a:prstGeom prst="round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E5CB23C8-23A7-2EE0-7C42-9FBF5EEF6BB4}"/>
              </a:ext>
            </a:extLst>
          </p:cNvPr>
          <p:cNvGrpSpPr/>
          <p:nvPr/>
        </p:nvGrpSpPr>
        <p:grpSpPr>
          <a:xfrm>
            <a:off x="645816" y="1004130"/>
            <a:ext cx="10762113" cy="1536791"/>
            <a:chOff x="622956" y="1324637"/>
            <a:chExt cx="10762113" cy="153679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63F75F-5BCF-1EE1-398E-7AF6B778D4FF}"/>
                    </a:ext>
                  </a:extLst>
                </p:cNvPr>
                <p:cNvSpPr txBox="1"/>
                <p:nvPr/>
              </p:nvSpPr>
              <p:spPr>
                <a:xfrm>
                  <a:off x="622956" y="1995333"/>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 name="TextBox 4">
                  <a:extLst>
                    <a:ext uri="{FF2B5EF4-FFF2-40B4-BE49-F238E27FC236}">
                      <a16:creationId xmlns:a16="http://schemas.microsoft.com/office/drawing/2014/main" id="{8863F75F-5BCF-1EE1-398E-7AF6B778D4FF}"/>
                    </a:ext>
                  </a:extLst>
                </p:cNvPr>
                <p:cNvSpPr txBox="1">
                  <a:spLocks noRot="1" noChangeAspect="1" noMove="1" noResize="1" noEditPoints="1" noAdjustHandles="1" noChangeArrowheads="1" noChangeShapeType="1" noTextEdit="1"/>
                </p:cNvSpPr>
                <p:nvPr/>
              </p:nvSpPr>
              <p:spPr>
                <a:xfrm>
                  <a:off x="622956" y="1995333"/>
                  <a:ext cx="10762113" cy="381066"/>
                </a:xfrm>
                <a:prstGeom prst="rect">
                  <a:avLst/>
                </a:prstGeom>
                <a:blipFill>
                  <a:blip r:embed="rId4"/>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0DCFEC-1CD6-D6CE-ACFA-4584CFA8D7F2}"/>
                    </a:ext>
                  </a:extLst>
                </p:cNvPr>
                <p:cNvSpPr txBox="1"/>
                <p:nvPr/>
              </p:nvSpPr>
              <p:spPr>
                <a:xfrm>
                  <a:off x="645816" y="1324637"/>
                  <a:ext cx="2157065"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r>
                          <a:rPr lang="ko-KR" altLang="en-US" i="0">
                            <a:latin typeface="Cambria Math" panose="02040503050406030204" pitchFamily="18" charset="0"/>
                          </a:rPr>
                          <m:t>=</m:t>
                        </m:r>
                        <m:nary>
                          <m:naryPr>
                            <m:chr m:val="∑"/>
                            <m:limLoc m:val="undOvr"/>
                            <m:grow m:val="on"/>
                            <m:supHide m:val="on"/>
                            <m:ctrlPr>
                              <a:rPr lang="ko-KR" altLang="en-US" i="1">
                                <a:latin typeface="Cambria Math" panose="02040503050406030204" pitchFamily="18" charset="0"/>
                              </a:rPr>
                            </m:ctrlPr>
                          </m:naryPr>
                          <m:sub>
                            <m:r>
                              <a:rPr lang="ko-KR" altLang="en-US" i="1">
                                <a:latin typeface="Cambria Math" panose="02040503050406030204" pitchFamily="18" charset="0"/>
                              </a:rPr>
                              <m:t>𝑟</m:t>
                            </m:r>
                          </m:sub>
                          <m:sup/>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𝐿</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e>
                        </m:nary>
                      </m:oMath>
                    </m:oMathPara>
                  </a14:m>
                  <a:endParaRPr lang="ko-KR" altLang="en-US" dirty="0"/>
                </a:p>
              </p:txBody>
            </p:sp>
          </mc:Choice>
          <mc:Fallback xmlns="">
            <p:sp>
              <p:nvSpPr>
                <p:cNvPr id="8" name="TextBox 7">
                  <a:extLst>
                    <a:ext uri="{FF2B5EF4-FFF2-40B4-BE49-F238E27FC236}">
                      <a16:creationId xmlns:a16="http://schemas.microsoft.com/office/drawing/2014/main" id="{B10DCFEC-1CD6-D6CE-ACFA-4584CFA8D7F2}"/>
                    </a:ext>
                  </a:extLst>
                </p:cNvPr>
                <p:cNvSpPr txBox="1">
                  <a:spLocks noRot="1" noChangeAspect="1" noMove="1" noResize="1" noEditPoints="1" noAdjustHandles="1" noChangeArrowheads="1" noChangeShapeType="1" noTextEdit="1"/>
                </p:cNvSpPr>
                <p:nvPr/>
              </p:nvSpPr>
              <p:spPr>
                <a:xfrm>
                  <a:off x="645816" y="1324637"/>
                  <a:ext cx="2157065" cy="670696"/>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058778-A9BD-5D06-92A9-FD4BDA0BC498}"/>
                    </a:ext>
                  </a:extLst>
                </p:cNvPr>
                <p:cNvSpPr txBox="1"/>
                <p:nvPr/>
              </p:nvSpPr>
              <p:spPr>
                <a:xfrm>
                  <a:off x="711856" y="2584429"/>
                  <a:ext cx="2406364" cy="276999"/>
                </a:xfrm>
                <a:prstGeom prst="rect">
                  <a:avLst/>
                </a:prstGeom>
                <a:noFill/>
              </p:spPr>
              <p:txBody>
                <a:bodyPr wrap="none" lIns="0" tIns="0" rIns="0" bIns="0" rtlCol="0">
                  <a:spAutoFit/>
                </a:bodyPr>
                <a:lstStyle/>
                <a:p>
                  <a14:m>
                    <m:oMath xmlns:m="http://schemas.openxmlformats.org/officeDocument/2006/math">
                      <m:sSup>
                        <m:sSupPr>
                          <m:ctrlPr>
                            <a:rPr lang="ko-KR" altLang="en-US" i="1" smtClean="0">
                              <a:solidFill>
                                <a:srgbClr val="836967"/>
                              </a:solidFill>
                              <a:latin typeface="Cambria Math" panose="02040503050406030204" pitchFamily="18" charset="0"/>
                            </a:rPr>
                          </m:ctrlPr>
                        </m:sSupPr>
                        <m:e>
                          <m:r>
                            <a:rPr lang="ko-KR" altLang="en-US">
                              <a:latin typeface="Cambria Math" panose="02040503050406030204" pitchFamily="18" charset="0"/>
                            </a:rPr>
                            <m:t>ⅆ</m:t>
                          </m:r>
                        </m:e>
                        <m:sup>
                          <m:r>
                            <a:rPr lang="ko-KR" altLang="en-US" i="0">
                              <a:latin typeface="Cambria Math" panose="02040503050406030204" pitchFamily="18" charset="0"/>
                            </a:rPr>
                            <m:t>∗</m:t>
                          </m:r>
                        </m:sup>
                      </m:sSup>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e>
                      </m:d>
                      <m:r>
                        <a:rPr lang="ko-KR" altLang="en-US" i="0">
                          <a:latin typeface="Cambria Math" panose="02040503050406030204" pitchFamily="18" charset="0"/>
                        </a:rPr>
                        <m:t>=</m:t>
                      </m:r>
                      <m:sSub>
                        <m:sSubPr>
                          <m:ctrlPr>
                            <a:rPr lang="ko-KR" altLang="en-US" i="1">
                              <a:solidFill>
                                <a:srgbClr val="836967"/>
                              </a:solidFill>
                              <a:latin typeface="Cambria Math" panose="02040503050406030204" pitchFamily="18" charset="0"/>
                            </a:rPr>
                          </m:ctrlPr>
                        </m:sSubPr>
                        <m:e>
                          <m:r>
                            <m:rPr>
                              <m:sty m:val="p"/>
                            </m:rPr>
                            <a:rPr lang="ko-KR" altLang="en-US" i="0">
                              <a:latin typeface="Cambria Math" panose="02040503050406030204" pitchFamily="18" charset="0"/>
                            </a:rPr>
                            <m:t>a</m:t>
                          </m:r>
                          <m:r>
                            <m:rPr>
                              <m:sty m:val="p"/>
                            </m:rPr>
                            <a:rPr lang="en-US" altLang="ko-KR" b="0" i="0" smtClean="0">
                              <a:latin typeface="Cambria Math" panose="02040503050406030204" pitchFamily="18" charset="0"/>
                            </a:rPr>
                            <m:t>rgmin</m:t>
                          </m:r>
                        </m:e>
                        <m:sub>
                          <m:r>
                            <a:rPr lang="en-US" altLang="ko-KR" b="0" i="1" smtClean="0">
                              <a:latin typeface="Cambria Math" panose="02040503050406030204" pitchFamily="18" charset="0"/>
                            </a:rPr>
                            <m:t>𝑑</m:t>
                          </m:r>
                        </m:sub>
                      </m:sSub>
                    </m:oMath>
                  </a14:m>
                  <a:r>
                    <a:rPr lang="ko-KR" altLang="en-US" dirty="0"/>
                    <a:t> </a:t>
                  </a:r>
                  <a14:m>
                    <m:oMath xmlns:m="http://schemas.openxmlformats.org/officeDocument/2006/math">
                      <m:r>
                        <a:rPr lang="ko-KR" altLang="en-US" i="1">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a:latin typeface="Cambria Math" panose="02040503050406030204" pitchFamily="18" charset="0"/>
                            </a:rPr>
                            <m:t>,</m:t>
                          </m:r>
                          <m:r>
                            <a:rPr lang="ko-KR" altLang="en-US" i="1">
                              <a:latin typeface="Cambria Math" panose="02040503050406030204" pitchFamily="18" charset="0"/>
                            </a:rPr>
                            <m:t>𝑑</m:t>
                          </m:r>
                        </m:e>
                      </m:d>
                    </m:oMath>
                  </a14:m>
                  <a:endParaRPr lang="ko-KR" altLang="en-US" dirty="0"/>
                </a:p>
              </p:txBody>
            </p:sp>
          </mc:Choice>
          <mc:Fallback xmlns="">
            <p:sp>
              <p:nvSpPr>
                <p:cNvPr id="9" name="TextBox 8">
                  <a:extLst>
                    <a:ext uri="{FF2B5EF4-FFF2-40B4-BE49-F238E27FC236}">
                      <a16:creationId xmlns:a16="http://schemas.microsoft.com/office/drawing/2014/main" id="{FD058778-A9BD-5D06-92A9-FD4BDA0BC498}"/>
                    </a:ext>
                  </a:extLst>
                </p:cNvPr>
                <p:cNvSpPr txBox="1">
                  <a:spLocks noRot="1" noChangeAspect="1" noMove="1" noResize="1" noEditPoints="1" noAdjustHandles="1" noChangeArrowheads="1" noChangeShapeType="1" noTextEdit="1"/>
                </p:cNvSpPr>
                <p:nvPr/>
              </p:nvSpPr>
              <p:spPr>
                <a:xfrm>
                  <a:off x="711856" y="2584429"/>
                  <a:ext cx="2406364" cy="276999"/>
                </a:xfrm>
                <a:prstGeom prst="rect">
                  <a:avLst/>
                </a:prstGeom>
                <a:blipFill>
                  <a:blip r:embed="rId6"/>
                  <a:stretch>
                    <a:fillRect l="-3553" b="-34783"/>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6E91A8-C3E7-0A39-B499-2C44FB14AF3C}"/>
                  </a:ext>
                </a:extLst>
              </p:cNvPr>
              <p:cNvSpPr txBox="1"/>
              <p:nvPr/>
            </p:nvSpPr>
            <p:spPr>
              <a:xfrm>
                <a:off x="645816" y="2982441"/>
                <a:ext cx="6096000" cy="369332"/>
              </a:xfrm>
              <a:prstGeom prst="rect">
                <a:avLst/>
              </a:prstGeom>
              <a:noFill/>
            </p:spPr>
            <p:txBody>
              <a:bodyPr wrap="square">
                <a:spAutoFit/>
              </a:bodyPr>
              <a:lstStyle/>
              <a:p>
                <a14:m>
                  <m:oMath xmlns:m="http://schemas.openxmlformats.org/officeDocument/2006/math">
                    <m:r>
                      <a:rPr lang="ko-KR" altLang="en-US" sz="1800" i="1" smtClean="0">
                        <a:latin typeface="Cambria Math" panose="02040503050406030204" pitchFamily="18" charset="0"/>
                      </a:rPr>
                      <m:t>𝐷</m:t>
                    </m:r>
                    <m:d>
                      <m:dPr>
                        <m:ctrlPr>
                          <a:rPr lang="ko-KR" altLang="en-US" sz="1800" i="1">
                            <a:solidFill>
                              <a:srgbClr val="836967"/>
                            </a:solidFill>
                            <a:latin typeface="Cambria Math" panose="02040503050406030204" pitchFamily="18" charset="0"/>
                          </a:rPr>
                        </m:ctrlPr>
                      </m:dPr>
                      <m:e>
                        <m:r>
                          <a:rPr lang="ko-KR" altLang="en-US" sz="1800" i="1">
                            <a:latin typeface="Cambria Math" panose="02040503050406030204" pitchFamily="18" charset="0"/>
                          </a:rPr>
                          <m:t>𝑝</m:t>
                        </m:r>
                        <m:r>
                          <a:rPr lang="ko-KR" altLang="en-US" sz="1800" i="0">
                            <a:latin typeface="Cambria Math" panose="02040503050406030204" pitchFamily="18" charset="0"/>
                          </a:rPr>
                          <m:t>,</m:t>
                        </m:r>
                        <m:r>
                          <a:rPr lang="ko-KR" altLang="en-US" sz="1800" i="1">
                            <a:latin typeface="Cambria Math" panose="02040503050406030204" pitchFamily="18" charset="0"/>
                          </a:rPr>
                          <m:t>𝑑</m:t>
                        </m:r>
                      </m:e>
                    </m:d>
                  </m:oMath>
                </a14:m>
                <a:r>
                  <a:rPr lang="en-US" altLang="ko-KR" dirty="0"/>
                  <a:t>: pixelwise disparity</a:t>
                </a:r>
                <a:endParaRPr lang="ko-KR" altLang="en-US" dirty="0"/>
              </a:p>
            </p:txBody>
          </p:sp>
        </mc:Choice>
        <mc:Fallback xmlns="">
          <p:sp>
            <p:nvSpPr>
              <p:cNvPr id="15" name="TextBox 14">
                <a:extLst>
                  <a:ext uri="{FF2B5EF4-FFF2-40B4-BE49-F238E27FC236}">
                    <a16:creationId xmlns:a16="http://schemas.microsoft.com/office/drawing/2014/main" id="{D36E91A8-C3E7-0A39-B499-2C44FB14AF3C}"/>
                  </a:ext>
                </a:extLst>
              </p:cNvPr>
              <p:cNvSpPr txBox="1">
                <a:spLocks noRot="1" noChangeAspect="1" noMove="1" noResize="1" noEditPoints="1" noAdjustHandles="1" noChangeArrowheads="1" noChangeShapeType="1" noTextEdit="1"/>
              </p:cNvSpPr>
              <p:nvPr/>
            </p:nvSpPr>
            <p:spPr>
              <a:xfrm>
                <a:off x="645816" y="2982441"/>
                <a:ext cx="6096000" cy="369332"/>
              </a:xfrm>
              <a:prstGeom prst="rect">
                <a:avLst/>
              </a:prstGeom>
              <a:blipFill>
                <a:blip r:embed="rId7"/>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C539F2-8397-4C29-0BAC-688DBEA3594A}"/>
                  </a:ext>
                </a:extLst>
              </p:cNvPr>
              <p:cNvSpPr txBox="1"/>
              <p:nvPr/>
            </p:nvSpPr>
            <p:spPr>
              <a:xfrm>
                <a:off x="645816" y="3423961"/>
                <a:ext cx="6096000" cy="369332"/>
              </a:xfrm>
              <a:prstGeom prst="rect">
                <a:avLst/>
              </a:prstGeom>
              <a:noFill/>
            </p:spPr>
            <p:txBody>
              <a:bodyPr wrap="square">
                <a:spAutoFit/>
              </a:bodyPr>
              <a:lstStyle/>
              <a:p>
                <a14:m>
                  <m:oMath xmlns:m="http://schemas.openxmlformats.org/officeDocument/2006/math">
                    <m:r>
                      <a:rPr lang="ko-KR" altLang="en-US" i="1">
                        <a:latin typeface="Cambria Math" panose="02040503050406030204" pitchFamily="18" charset="0"/>
                      </a:rPr>
                      <m:t>𝑝</m:t>
                    </m:r>
                  </m:oMath>
                </a14:m>
                <a:r>
                  <a:rPr lang="en-US" altLang="ko-KR" dirty="0"/>
                  <a:t>: pixel</a:t>
                </a:r>
                <a:endParaRPr lang="ko-KR" altLang="en-US" dirty="0"/>
              </a:p>
            </p:txBody>
          </p:sp>
        </mc:Choice>
        <mc:Fallback xmlns="">
          <p:sp>
            <p:nvSpPr>
              <p:cNvPr id="17" name="TextBox 16">
                <a:extLst>
                  <a:ext uri="{FF2B5EF4-FFF2-40B4-BE49-F238E27FC236}">
                    <a16:creationId xmlns:a16="http://schemas.microsoft.com/office/drawing/2014/main" id="{11C539F2-8397-4C29-0BAC-688DBEA3594A}"/>
                  </a:ext>
                </a:extLst>
              </p:cNvPr>
              <p:cNvSpPr txBox="1">
                <a:spLocks noRot="1" noChangeAspect="1" noMove="1" noResize="1" noEditPoints="1" noAdjustHandles="1" noChangeArrowheads="1" noChangeShapeType="1" noTextEdit="1"/>
              </p:cNvSpPr>
              <p:nvPr/>
            </p:nvSpPr>
            <p:spPr>
              <a:xfrm>
                <a:off x="645816" y="3423961"/>
                <a:ext cx="6096000" cy="369332"/>
              </a:xfrm>
              <a:prstGeom prst="rect">
                <a:avLst/>
              </a:prstGeom>
              <a:blipFill>
                <a:blip r:embed="rId8"/>
                <a:stretch>
                  <a:fillRect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30D6289-FCC1-6245-D28B-E48A0A922266}"/>
                  </a:ext>
                </a:extLst>
              </p:cNvPr>
              <p:cNvSpPr txBox="1"/>
              <p:nvPr/>
            </p:nvSpPr>
            <p:spPr>
              <a:xfrm>
                <a:off x="645816" y="3865481"/>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𝑟</m:t>
                    </m:r>
                  </m:oMath>
                </a14:m>
                <a:r>
                  <a:rPr lang="en-US" altLang="ko-KR" dirty="0"/>
                  <a:t>: direction</a:t>
                </a:r>
                <a:endParaRPr lang="ko-KR" altLang="en-US" dirty="0"/>
              </a:p>
            </p:txBody>
          </p:sp>
        </mc:Choice>
        <mc:Fallback xmlns="">
          <p:sp>
            <p:nvSpPr>
              <p:cNvPr id="18" name="TextBox 17">
                <a:extLst>
                  <a:ext uri="{FF2B5EF4-FFF2-40B4-BE49-F238E27FC236}">
                    <a16:creationId xmlns:a16="http://schemas.microsoft.com/office/drawing/2014/main" id="{430D6289-FCC1-6245-D28B-E48A0A922266}"/>
                  </a:ext>
                </a:extLst>
              </p:cNvPr>
              <p:cNvSpPr txBox="1">
                <a:spLocks noRot="1" noChangeAspect="1" noMove="1" noResize="1" noEditPoints="1" noAdjustHandles="1" noChangeArrowheads="1" noChangeShapeType="1" noTextEdit="1"/>
              </p:cNvSpPr>
              <p:nvPr/>
            </p:nvSpPr>
            <p:spPr>
              <a:xfrm>
                <a:off x="645816" y="3865481"/>
                <a:ext cx="6096000" cy="369332"/>
              </a:xfrm>
              <a:prstGeom prst="rect">
                <a:avLst/>
              </a:prstGeom>
              <a:blipFill>
                <a:blip r:embed="rId9"/>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A47871E-3213-2138-5135-93A19487EF8D}"/>
                  </a:ext>
                </a:extLst>
              </p:cNvPr>
              <p:cNvSpPr txBox="1"/>
              <p:nvPr/>
            </p:nvSpPr>
            <p:spPr>
              <a:xfrm>
                <a:off x="645816" y="4307001"/>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𝑑</m:t>
                    </m:r>
                  </m:oMath>
                </a14:m>
                <a:r>
                  <a:rPr lang="en-US" altLang="ko-KR" dirty="0"/>
                  <a:t>: disparity</a:t>
                </a:r>
                <a:endParaRPr lang="ko-KR" altLang="en-US" dirty="0"/>
              </a:p>
            </p:txBody>
          </p:sp>
        </mc:Choice>
        <mc:Fallback xmlns="">
          <p:sp>
            <p:nvSpPr>
              <p:cNvPr id="19" name="TextBox 18">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645816" y="4307001"/>
                <a:ext cx="6096000" cy="369332"/>
              </a:xfrm>
              <a:prstGeom prst="rect">
                <a:avLst/>
              </a:prstGeom>
              <a:blipFill>
                <a:blip r:embed="rId10"/>
                <a:stretch>
                  <a:fillRect t="-10000" b="-26667"/>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2: Semi Global Matching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43F1B4-F4FC-8331-DF18-E05D2F8F60AC}"/>
                  </a:ext>
                </a:extLst>
              </p:cNvPr>
              <p:cNvSpPr txBox="1"/>
              <p:nvPr/>
            </p:nvSpPr>
            <p:spPr>
              <a:xfrm>
                <a:off x="645816" y="4751403"/>
                <a:ext cx="6096000" cy="369332"/>
              </a:xfrm>
              <a:prstGeom prst="rect">
                <a:avLst/>
              </a:prstGeom>
              <a:noFill/>
            </p:spPr>
            <p:txBody>
              <a:bodyPr wrap="square">
                <a:spAutoFit/>
              </a:bodyPr>
              <a:lstStyle/>
              <a:p>
                <a14:m>
                  <m:oMath xmlns:m="http://schemas.openxmlformats.org/officeDocument/2006/math">
                    <m:sSup>
                      <m:sSupPr>
                        <m:ctrlPr>
                          <a:rPr lang="ko-KR" altLang="en-US" i="1">
                            <a:solidFill>
                              <a:srgbClr val="836967"/>
                            </a:solidFill>
                            <a:latin typeface="Cambria Math" panose="02040503050406030204" pitchFamily="18" charset="0"/>
                          </a:rPr>
                        </m:ctrlPr>
                      </m:sSupPr>
                      <m:e>
                        <m:r>
                          <a:rPr lang="ko-KR" altLang="en-US">
                            <a:latin typeface="Cambria Math" panose="02040503050406030204" pitchFamily="18" charset="0"/>
                          </a:rPr>
                          <m:t>ⅆ</m:t>
                        </m:r>
                      </m:e>
                      <m:sup>
                        <m:r>
                          <a:rPr lang="ko-KR" altLang="en-US">
                            <a:latin typeface="Cambria Math" panose="02040503050406030204" pitchFamily="18" charset="0"/>
                          </a:rPr>
                          <m:t>∗</m:t>
                        </m:r>
                      </m:sup>
                    </m:sSup>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e>
                    </m:d>
                  </m:oMath>
                </a14:m>
                <a:r>
                  <a:rPr lang="en-US" altLang="ko-KR" dirty="0"/>
                  <a:t>: final disparity</a:t>
                </a:r>
                <a:endParaRPr lang="ko-KR" altLang="en-US" dirty="0"/>
              </a:p>
            </p:txBody>
          </p:sp>
        </mc:Choice>
        <mc:Fallback xmlns="">
          <p:sp>
            <p:nvSpPr>
              <p:cNvPr id="2" name="TextBox 1">
                <a:extLst>
                  <a:ext uri="{FF2B5EF4-FFF2-40B4-BE49-F238E27FC236}">
                    <a16:creationId xmlns:a16="http://schemas.microsoft.com/office/drawing/2014/main" id="{2543F1B4-F4FC-8331-DF18-E05D2F8F60AC}"/>
                  </a:ext>
                </a:extLst>
              </p:cNvPr>
              <p:cNvSpPr txBox="1">
                <a:spLocks noRot="1" noChangeAspect="1" noMove="1" noResize="1" noEditPoints="1" noAdjustHandles="1" noChangeArrowheads="1" noChangeShapeType="1" noTextEdit="1"/>
              </p:cNvSpPr>
              <p:nvPr/>
            </p:nvSpPr>
            <p:spPr>
              <a:xfrm>
                <a:off x="645816" y="4751403"/>
                <a:ext cx="6096000" cy="369332"/>
              </a:xfrm>
              <a:prstGeom prst="rect">
                <a:avLst/>
              </a:prstGeom>
              <a:blipFill>
                <a:blip r:embed="rId11"/>
                <a:stretch>
                  <a:fillRect t="-8197" b="-24590"/>
                </a:stretch>
              </a:blipFill>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id="{9618ACDF-2B3C-A0DF-5993-F407FE418AB0}"/>
              </a:ext>
            </a:extLst>
          </p:cNvPr>
          <p:cNvSpPr/>
          <p:nvPr/>
        </p:nvSpPr>
        <p:spPr>
          <a:xfrm rot="2680810">
            <a:off x="6019031" y="4443009"/>
            <a:ext cx="573945" cy="5633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6C3E8006-7DC7-C60C-371A-9DB10545DB98}"/>
              </a:ext>
            </a:extLst>
          </p:cNvPr>
          <p:cNvGrpSpPr/>
          <p:nvPr/>
        </p:nvGrpSpPr>
        <p:grpSpPr>
          <a:xfrm>
            <a:off x="3962065" y="2021643"/>
            <a:ext cx="3492500" cy="3543300"/>
            <a:chOff x="3962065" y="2021643"/>
            <a:chExt cx="3492500" cy="3543300"/>
          </a:xfrm>
        </p:grpSpPr>
        <p:pic>
          <p:nvPicPr>
            <p:cNvPr id="23" name="그림 22"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24" name="직사각형 23">
              <a:extLst>
                <a:ext uri="{FF2B5EF4-FFF2-40B4-BE49-F238E27FC236}">
                  <a16:creationId xmlns:a16="http://schemas.microsoft.com/office/drawing/2014/main" id="{9618ACDF-2B3C-A0DF-5993-F407FE418AB0}"/>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5" name="직선 연결선 24"/>
          <p:cNvCxnSpPr/>
          <p:nvPr/>
        </p:nvCxnSpPr>
        <p:spPr>
          <a:xfrm flipV="1">
            <a:off x="4429125" y="2741935"/>
            <a:ext cx="3615189" cy="15770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006AE39-3F1B-2F75-5423-D35B7E2588F0}"/>
              </a:ext>
            </a:extLst>
          </p:cNvPr>
          <p:cNvSpPr txBox="1"/>
          <p:nvPr/>
        </p:nvSpPr>
        <p:spPr>
          <a:xfrm>
            <a:off x="1232689" y="5564943"/>
            <a:ext cx="6221876" cy="1200329"/>
          </a:xfrm>
          <a:prstGeom prst="rect">
            <a:avLst/>
          </a:prstGeom>
          <a:noFill/>
        </p:spPr>
        <p:txBody>
          <a:bodyPr wrap="square" rtlCol="0">
            <a:spAutoFit/>
          </a:bodyPr>
          <a:lstStyle/>
          <a:p>
            <a:r>
              <a:rPr lang="en-US" altLang="ko-KR" dirty="0">
                <a:latin typeface="Times New Roman" panose="02020603050405020304" pitchFamily="18" charset="0"/>
                <a:ea typeface="Tahoma" panose="020B0604030504040204" pitchFamily="34" charset="0"/>
                <a:cs typeface="Times New Roman" panose="02020603050405020304" pitchFamily="18" charset="0"/>
              </a:rPr>
              <a:t>Two passes dynamic programming, a </a:t>
            </a:r>
            <a:r>
              <a:rPr lang="en-US" altLang="ko-KR" b="1" dirty="0">
                <a:latin typeface="Times New Roman" panose="02020603050405020304" pitchFamily="18" charset="0"/>
                <a:ea typeface="Tahoma" panose="020B0604030504040204" pitchFamily="34" charset="0"/>
                <a:cs typeface="Times New Roman" panose="02020603050405020304" pitchFamily="18" charset="0"/>
              </a:rPr>
              <a:t>forward pass </a:t>
            </a:r>
            <a:r>
              <a:rPr lang="en-US" altLang="ko-KR" dirty="0">
                <a:latin typeface="Times New Roman" panose="02020603050405020304" pitchFamily="18" charset="0"/>
                <a:ea typeface="Tahoma" panose="020B0604030504040204" pitchFamily="34" charset="0"/>
                <a:cs typeface="Times New Roman" panose="02020603050405020304" pitchFamily="18" charset="0"/>
              </a:rPr>
              <a:t>accumulating the cost from the left, top-left, top, and top-right, and a </a:t>
            </a:r>
            <a:r>
              <a:rPr lang="en-US" altLang="ko-KR" b="1" dirty="0">
                <a:latin typeface="Times New Roman" panose="02020603050405020304" pitchFamily="18" charset="0"/>
                <a:ea typeface="Tahoma" panose="020B0604030504040204" pitchFamily="34" charset="0"/>
                <a:cs typeface="Times New Roman" panose="02020603050405020304" pitchFamily="18" charset="0"/>
              </a:rPr>
              <a:t>backward pass </a:t>
            </a:r>
            <a:r>
              <a:rPr lang="en-US" altLang="ko-KR" dirty="0">
                <a:latin typeface="Times New Roman" panose="02020603050405020304" pitchFamily="18" charset="0"/>
                <a:ea typeface="Tahoma" panose="020B0604030504040204" pitchFamily="34" charset="0"/>
                <a:cs typeface="Times New Roman" panose="02020603050405020304" pitchFamily="18" charset="0"/>
              </a:rPr>
              <a:t>accumulating the cost from right, bottom-right, bottom, and bottom-left.</a:t>
            </a:r>
            <a:endParaRPr lang="en-US" altLang="ko-KR" sz="2400" dirty="0">
              <a:latin typeface="Times New Roman" panose="02020603050405020304" pitchFamily="18" charset="0"/>
              <a:cs typeface="Times New Roman" panose="02020603050405020304" pitchFamily="18" charset="0"/>
            </a:endParaRPr>
          </a:p>
        </p:txBody>
      </p:sp>
      <p:sp>
        <p:nvSpPr>
          <p:cNvPr id="27" name="평행 사변형 26"/>
          <p:cNvSpPr/>
          <p:nvPr/>
        </p:nvSpPr>
        <p:spPr>
          <a:xfrm>
            <a:off x="4179093" y="2811820"/>
            <a:ext cx="397669" cy="173053"/>
          </a:xfrm>
          <a:prstGeom prst="parallelogram">
            <a:avLst>
              <a:gd name="adj" fmla="val 100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연결선 27"/>
          <p:cNvCxnSpPr/>
          <p:nvPr/>
        </p:nvCxnSpPr>
        <p:spPr>
          <a:xfrm flipV="1">
            <a:off x="6513982" y="2752725"/>
            <a:ext cx="5323212" cy="1596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평행 사변형 29"/>
          <p:cNvSpPr/>
          <p:nvPr/>
        </p:nvSpPr>
        <p:spPr>
          <a:xfrm>
            <a:off x="6224586" y="2845923"/>
            <a:ext cx="397669" cy="123448"/>
          </a:xfrm>
          <a:prstGeom prst="parallelogram">
            <a:avLst>
              <a:gd name="adj" fmla="val 100681"/>
            </a:avLst>
          </a:prstGeom>
          <a:solidFill>
            <a:srgbClr val="00C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연결선 30"/>
          <p:cNvCxnSpPr/>
          <p:nvPr/>
        </p:nvCxnSpPr>
        <p:spPr>
          <a:xfrm>
            <a:off x="6541294" y="4941319"/>
            <a:ext cx="5310051" cy="16505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평행 사변형 35"/>
          <p:cNvSpPr/>
          <p:nvPr/>
        </p:nvSpPr>
        <p:spPr>
          <a:xfrm rot="16200000" flipH="1">
            <a:off x="6484820" y="4852895"/>
            <a:ext cx="199455" cy="123448"/>
          </a:xfrm>
          <a:prstGeom prst="parallelogram">
            <a:avLst>
              <a:gd name="adj" fmla="val 100681"/>
            </a:avLst>
          </a:prstGeom>
          <a:solidFill>
            <a:srgbClr val="008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그림 28" descr="블랙, 어둠이(가) 표시된 사진&#10;&#10;자동 생성된 설명">
            <a:extLst>
              <a:ext uri="{FF2B5EF4-FFF2-40B4-BE49-F238E27FC236}">
                <a16:creationId xmlns:a16="http://schemas.microsoft.com/office/drawing/2014/main" id="{96CE40D7-1DFA-5979-6F38-804BA2BA5E2A}"/>
              </a:ext>
            </a:extLst>
          </p:cNvPr>
          <p:cNvPicPr>
            <a:picLocks noChangeAspect="1"/>
          </p:cNvPicPr>
          <p:nvPr/>
        </p:nvPicPr>
        <p:blipFill>
          <a:blip r:embed="rId13"/>
          <a:stretch>
            <a:fillRect/>
          </a:stretch>
        </p:blipFill>
        <p:spPr>
          <a:xfrm>
            <a:off x="7976759" y="2731401"/>
            <a:ext cx="3865248" cy="3865248"/>
          </a:xfrm>
          <a:prstGeom prst="rect">
            <a:avLst/>
          </a:prstGeom>
        </p:spPr>
      </p:pic>
    </p:spTree>
    <p:extLst>
      <p:ext uri="{BB962C8B-B14F-4D97-AF65-F5344CB8AC3E}">
        <p14:creationId xmlns:p14="http://schemas.microsoft.com/office/powerpoint/2010/main" val="3046462736"/>
      </p:ext>
    </p:extLst>
  </p:cSld>
  <p:clrMapOvr>
    <a:masterClrMapping/>
  </p:clrMapOvr>
  <p:timing>
    <p:tnLst>
      <p:par>
        <p:cTn id="1" dur="indefinite" restart="never" nodeType="tmRoot">
          <p:childTnLst>
            <p:par>
              <p:cTn id="2"/>
            </p:par>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55634"/>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,0</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55634"/>
              </a:xfrm>
              <a:prstGeom prst="rect">
                <a:avLst/>
              </a:prstGeom>
              <a:blipFill>
                <a:blip r:embed="rId3"/>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8"/>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9"/>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10"/>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1"/>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3"/>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4"/>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5"/>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58E7D644-59CC-4EAE-289C-22B70AFF1C05}"/>
              </a:ext>
            </a:extLst>
          </p:cNvPr>
          <p:cNvSpPr txBox="1"/>
          <p:nvPr/>
        </p:nvSpPr>
        <p:spPr>
          <a:xfrm>
            <a:off x="2492991" y="6153295"/>
            <a:ext cx="1395996"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Single</a:t>
            </a:r>
            <a:endParaRPr lang="en-US" altLang="ko-KR" sz="16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527018"/>
      </p:ext>
    </p:extLst>
  </p:cSld>
  <p:clrMapOvr>
    <a:masterClrMapping/>
  </p:clrMapOvr>
  <p:timing>
    <p:tnLst>
      <p:par>
        <p:cTn id="1" dur="indefinite" restart="never" nodeType="tmRoot">
          <p:childTnLst>
            <p:par>
              <p:cTn id="2"/>
            </p:par>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9"/>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41045589"/>
      </p:ext>
    </p:extLst>
  </p:cSld>
  <p:clrMapOvr>
    <a:masterClrMapping/>
  </p:clrMapOvr>
  <p:timing>
    <p:tnLst>
      <p:par>
        <p:cTn id="1" dur="indefinite" restart="never" nodeType="tmRoot">
          <p:childTnLst>
            <p:par>
              <p:cTn id="2"/>
            </p:par>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B741661-FEA2-6555-978C-83E9739DFA69}"/>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 name="TextBox 1">
                <a:extLst>
                  <a:ext uri="{FF2B5EF4-FFF2-40B4-BE49-F238E27FC236}">
                    <a16:creationId xmlns:a16="http://schemas.microsoft.com/office/drawing/2014/main" id="{AB741661-FEA2-6555-978C-83E9739DFA69}"/>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9"/>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11510389"/>
      </p:ext>
    </p:extLst>
  </p:cSld>
  <p:clrMapOvr>
    <a:masterClrMapping/>
  </p:clrMapOvr>
  <p:timing>
    <p:tnLst>
      <p:par>
        <p:cTn id="1" dur="indefinite" restart="never" nodeType="tmRoot">
          <p:childTnLst>
            <p:par>
              <p:cTn id="2"/>
            </p:par>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평행 사변형 7">
              <a:extLst>
                <a:ext uri="{FF2B5EF4-FFF2-40B4-BE49-F238E27FC236}">
                  <a16:creationId xmlns:a16="http://schemas.microsoft.com/office/drawing/2014/main" id="{A324286A-E72C-4FDC-F532-2A640ACF451E}"/>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37BB024-5835-5165-C222-764775985905}"/>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ED3E7BDA-474B-57BB-AC8D-E330C83C8C47}"/>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784569-888F-2DD7-AE8D-706BD33A1CDD}"/>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7" name="TextBox 26">
                <a:extLst>
                  <a:ext uri="{FF2B5EF4-FFF2-40B4-BE49-F238E27FC236}">
                    <a16:creationId xmlns:a16="http://schemas.microsoft.com/office/drawing/2014/main" id="{B5784569-888F-2DD7-AE8D-706BD33A1CDD}"/>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690D86D-59C8-EFDF-C721-3DF29FDCBB62}"/>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8" name="TextBox 27">
                <a:extLst>
                  <a:ext uri="{FF2B5EF4-FFF2-40B4-BE49-F238E27FC236}">
                    <a16:creationId xmlns:a16="http://schemas.microsoft.com/office/drawing/2014/main" id="{6690D86D-59C8-EFDF-C721-3DF29FDCBB62}"/>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33270278"/>
      </p:ext>
    </p:extLst>
  </p:cSld>
  <p:clrMapOvr>
    <a:masterClrMapping/>
  </p:clrMapOvr>
  <p:timing>
    <p:tnLst>
      <p:par>
        <p:cTn id="1" dur="indefinite" restart="never" nodeType="tmRoot">
          <p:childTnLst>
            <p:par>
              <p:cTn id="2"/>
            </p:par>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평행 사변형 9">
              <a:extLst>
                <a:ext uri="{FF2B5EF4-FFF2-40B4-BE49-F238E27FC236}">
                  <a16:creationId xmlns:a16="http://schemas.microsoft.com/office/drawing/2014/main" id="{983822CA-9FDD-6330-BFE4-CED3A1EC2EDA}"/>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146EB5E3-AECD-1571-0D71-F09F8440170C}"/>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6D289A5-6407-009E-D1F7-8A93C0A0179E}"/>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C68486-8948-4B52-4F96-62B9324ADB8F}"/>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9" name="TextBox 28">
                <a:extLst>
                  <a:ext uri="{FF2B5EF4-FFF2-40B4-BE49-F238E27FC236}">
                    <a16:creationId xmlns:a16="http://schemas.microsoft.com/office/drawing/2014/main" id="{56C68486-8948-4B52-4F96-62B9324ADB8F}"/>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93122263"/>
      </p:ext>
    </p:extLst>
  </p:cSld>
  <p:clrMapOvr>
    <a:masterClrMapping/>
  </p:clrMapOvr>
  <p:timing>
    <p:tnLst>
      <p:par>
        <p:cTn id="1" dur="indefinite" restart="never" nodeType="tmRoot">
          <p:childTnLst>
            <p:par>
              <p:cTn id="2"/>
            </p:par>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평행 사변형 1">
            <a:extLst>
              <a:ext uri="{FF2B5EF4-FFF2-40B4-BE49-F238E27FC236}">
                <a16:creationId xmlns:a16="http://schemas.microsoft.com/office/drawing/2014/main" id="{146EB5E3-AECD-1571-0D71-F09F8440170C}"/>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C6D289A5-6407-009E-D1F7-8A93C0A0179E}"/>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p:sp>
        <p:nvSpPr>
          <p:cNvPr id="8" name="평행 사변형 7">
            <a:extLst>
              <a:ext uri="{FF2B5EF4-FFF2-40B4-BE49-F238E27FC236}">
                <a16:creationId xmlns:a16="http://schemas.microsoft.com/office/drawing/2014/main" id="{9C3E3DEA-F1DC-0968-4320-B8E3FD1554A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EF7DF9-91A3-1657-443E-E26D087017CD}"/>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9" name="TextBox 8">
                <a:extLst>
                  <a:ext uri="{FF2B5EF4-FFF2-40B4-BE49-F238E27FC236}">
                    <a16:creationId xmlns:a16="http://schemas.microsoft.com/office/drawing/2014/main" id="{48EF7DF9-91A3-1657-443E-E26D087017CD}"/>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44635864"/>
      </p:ext>
    </p:extLst>
  </p:cSld>
  <p:clrMapOvr>
    <a:masterClrMapping/>
  </p:clrMapOvr>
  <p:timing>
    <p:tnLst>
      <p:par>
        <p:cTn id="1" dur="indefinite" restart="never" nodeType="tmRoot">
          <p:childTnLst>
            <p:par>
              <p:cTn id="2"/>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14D6A-E2CC-4ECB-A8BB-989079322EB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Denoising?</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F1D23C4-F059-88DF-50E7-CE6CBA7BEAFA}"/>
              </a:ext>
            </a:extLst>
          </p:cNvPr>
          <p:cNvSpPr txBox="1"/>
          <p:nvPr/>
        </p:nvSpPr>
        <p:spPr>
          <a:xfrm>
            <a:off x="714703" y="1077203"/>
            <a:ext cx="11158066" cy="1384995"/>
          </a:xfrm>
          <a:prstGeom prst="rect">
            <a:avLst/>
          </a:prstGeom>
          <a:noFill/>
        </p:spPr>
        <p:txBody>
          <a:bodyPr wrap="square" rtlCol="0">
            <a:spAutoFit/>
          </a:bodyPr>
          <a:lstStyle/>
          <a:p>
            <a:r>
              <a:rPr lang="en-US" altLang="ko-KR" sz="2800" b="0" i="0" dirty="0">
                <a:effectLst/>
                <a:latin typeface="+mj-lt"/>
              </a:rPr>
              <a:t>a process in digital image processing that involves </a:t>
            </a:r>
            <a:r>
              <a:rPr lang="en-US" altLang="ko-KR" sz="2800" b="1" i="0" dirty="0">
                <a:effectLst/>
                <a:latin typeface="+mj-lt"/>
              </a:rPr>
              <a:t>removing or reducing unwanted noise </a:t>
            </a:r>
            <a:r>
              <a:rPr lang="en-US" altLang="ko-KR" sz="2800" b="0" i="0" dirty="0">
                <a:effectLst/>
                <a:latin typeface="+mj-lt"/>
              </a:rPr>
              <a:t>from a digital image while preserving as much of the underlying, essential details as possible. </a:t>
            </a:r>
            <a:endParaRPr lang="ko-KR" altLang="en-US" sz="28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A0416EBF-84D6-2122-9B44-C35E45D2E404}"/>
              </a:ext>
            </a:extLst>
          </p:cNvPr>
          <p:cNvSpPr txBox="1"/>
          <p:nvPr/>
        </p:nvSpPr>
        <p:spPr>
          <a:xfrm>
            <a:off x="190500" y="6493486"/>
            <a:ext cx="12001500" cy="461665"/>
          </a:xfrm>
          <a:prstGeom prst="rect">
            <a:avLst/>
          </a:prstGeom>
          <a:noFill/>
        </p:spPr>
        <p:txBody>
          <a:bodyPr wrap="square">
            <a:spAutoFit/>
          </a:bodyPr>
          <a:lstStyle/>
          <a:p>
            <a:r>
              <a:rPr lang="en-US" altLang="ko-KR" sz="1200" dirty="0">
                <a:latin typeface="Times New Roman" panose="02020603050405020304" pitchFamily="18" charset="0"/>
                <a:cs typeface="Times New Roman" panose="02020603050405020304" pitchFamily="18" charset="0"/>
              </a:rPr>
              <a:t>Reference: L. I. Rudin, S. </a:t>
            </a:r>
            <a:r>
              <a:rPr lang="en-US" altLang="ko-KR" sz="1200" dirty="0" err="1">
                <a:latin typeface="Times New Roman" panose="02020603050405020304" pitchFamily="18" charset="0"/>
                <a:cs typeface="Times New Roman" panose="02020603050405020304" pitchFamily="18" charset="0"/>
              </a:rPr>
              <a:t>Osher</a:t>
            </a:r>
            <a:r>
              <a:rPr lang="en-US" altLang="ko-KR" sz="1200" dirty="0">
                <a:latin typeface="Times New Roman" panose="02020603050405020304" pitchFamily="18" charset="0"/>
                <a:cs typeface="Times New Roman" panose="02020603050405020304" pitchFamily="18" charset="0"/>
              </a:rPr>
              <a:t>, and E. Fatemi. Nonlinear total variation based noise removal algorithms. In </a:t>
            </a:r>
            <a:r>
              <a:rPr lang="en-US" altLang="ko-KR" sz="1200" dirty="0" err="1">
                <a:latin typeface="Times New Roman" panose="02020603050405020304" pitchFamily="18" charset="0"/>
                <a:cs typeface="Times New Roman" panose="02020603050405020304" pitchFamily="18" charset="0"/>
              </a:rPr>
              <a:t>Physica</a:t>
            </a:r>
            <a:r>
              <a:rPr lang="en-US" altLang="ko-KR" sz="1200" dirty="0">
                <a:latin typeface="Times New Roman" panose="02020603050405020304" pitchFamily="18" charset="0"/>
                <a:cs typeface="Times New Roman" panose="02020603050405020304" pitchFamily="18" charset="0"/>
              </a:rPr>
              <a:t> D, 60(1–4):259–268, 1992.</a:t>
            </a:r>
          </a:p>
          <a:p>
            <a:endParaRPr lang="ko-KR" altLang="en-US" sz="1200" dirty="0">
              <a:latin typeface="Times New Roman" panose="02020603050405020304" pitchFamily="18" charset="0"/>
              <a:cs typeface="Times New Roman" panose="02020603050405020304" pitchFamily="18" charset="0"/>
            </a:endParaRPr>
          </a:p>
        </p:txBody>
      </p:sp>
      <p:pic>
        <p:nvPicPr>
          <p:cNvPr id="7" name="그림 6" descr="삼각대, 야외, 흑백, 카메라 및 광학이(가) 표시된 사진&#10;&#10;자동 생성된 설명">
            <a:extLst>
              <a:ext uri="{FF2B5EF4-FFF2-40B4-BE49-F238E27FC236}">
                <a16:creationId xmlns:a16="http://schemas.microsoft.com/office/drawing/2014/main" id="{5536D3DB-3FFC-F37A-091D-BFE4A8FF6781}"/>
              </a:ext>
            </a:extLst>
          </p:cNvPr>
          <p:cNvPicPr>
            <a:picLocks noChangeAspect="1"/>
          </p:cNvPicPr>
          <p:nvPr/>
        </p:nvPicPr>
        <p:blipFill>
          <a:blip r:embed="rId3"/>
          <a:stretch>
            <a:fillRect/>
          </a:stretch>
        </p:blipFill>
        <p:spPr>
          <a:xfrm>
            <a:off x="2257425" y="2936965"/>
            <a:ext cx="7677150" cy="2743200"/>
          </a:xfrm>
          <a:prstGeom prst="rect">
            <a:avLst/>
          </a:prstGeom>
        </p:spPr>
      </p:pic>
    </p:spTree>
    <p:extLst>
      <p:ext uri="{BB962C8B-B14F-4D97-AF65-F5344CB8AC3E}">
        <p14:creationId xmlns:p14="http://schemas.microsoft.com/office/powerpoint/2010/main" val="4200420727"/>
      </p:ext>
    </p:extLst>
  </p:cSld>
  <p:clrMapOvr>
    <a:masterClrMapping/>
  </p:clrMapOvr>
  <p:timing>
    <p:tnLst>
      <p:par>
        <p:cTn id="1" dur="indefinite" restart="never" nodeType="tmRoot">
          <p:childTnLst>
            <p:par>
              <p:cTn id="2"/>
            </p:par>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3"/>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55D5C059-5E3E-68CC-434B-6724B9578259}"/>
              </a:ext>
            </a:extLst>
          </p:cNvPr>
          <p:cNvGrpSpPr/>
          <p:nvPr/>
        </p:nvGrpSpPr>
        <p:grpSpPr>
          <a:xfrm>
            <a:off x="4349750" y="2609995"/>
            <a:ext cx="3492500" cy="3543300"/>
            <a:chOff x="6096000" y="2609995"/>
            <a:chExt cx="3492500" cy="3543300"/>
          </a:xfrm>
        </p:grpSpPr>
        <p:grpSp>
          <p:nvGrpSpPr>
            <p:cNvPr id="7" name="그룹 6">
              <a:extLst>
                <a:ext uri="{FF2B5EF4-FFF2-40B4-BE49-F238E27FC236}">
                  <a16:creationId xmlns:a16="http://schemas.microsoft.com/office/drawing/2014/main" id="{7DD9D8B5-DE61-29D4-00C3-F42C46D754E3}"/>
                </a:ext>
              </a:extLst>
            </p:cNvPr>
            <p:cNvGrpSpPr/>
            <p:nvPr/>
          </p:nvGrpSpPr>
          <p:grpSpPr>
            <a:xfrm>
              <a:off x="6096000" y="2609995"/>
              <a:ext cx="3492500" cy="3543300"/>
              <a:chOff x="3962065" y="2021643"/>
              <a:chExt cx="3492500" cy="3543300"/>
            </a:xfrm>
          </p:grpSpPr>
          <p:pic>
            <p:nvPicPr>
              <p:cNvPr id="13" name="그림 12" descr="라인, 사각형, 직사각형, 디자인이(가) 표시된 사진&#10;&#10;자동 생성된 설명">
                <a:extLst>
                  <a:ext uri="{FF2B5EF4-FFF2-40B4-BE49-F238E27FC236}">
                    <a16:creationId xmlns:a16="http://schemas.microsoft.com/office/drawing/2014/main" id="{E87FF829-F879-C4F4-992E-CBB70E5859E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4" name="직사각형 13">
                <a:extLst>
                  <a:ext uri="{FF2B5EF4-FFF2-40B4-BE49-F238E27FC236}">
                    <a16:creationId xmlns:a16="http://schemas.microsoft.com/office/drawing/2014/main" id="{B7DCDE0D-FFFB-A45C-01B6-06379CBF8AD6}"/>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D25C7BA1-E9AF-0F77-EF5D-565E301078C7}"/>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a:extLst>
                <a:ext uri="{FF2B5EF4-FFF2-40B4-BE49-F238E27FC236}">
                  <a16:creationId xmlns:a16="http://schemas.microsoft.com/office/drawing/2014/main" id="{79219768-13D3-6421-9DBF-CB2E977E92BE}"/>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8"/>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7">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08B122C8-1033-8F83-E843-0DA74737B108}"/>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B74C097-5E8A-A9C3-3C00-B560551409FF}"/>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28" name="TextBox 27">
                <a:extLst>
                  <a:ext uri="{FF2B5EF4-FFF2-40B4-BE49-F238E27FC236}">
                    <a16:creationId xmlns:a16="http://schemas.microsoft.com/office/drawing/2014/main" id="{9B74C097-5E8A-A9C3-3C00-B560551409FF}"/>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9"/>
                <a:stretch>
                  <a:fillRect l="-10811" r="-10811"/>
                </a:stretch>
              </a:blipFill>
            </p:spPr>
            <p:txBody>
              <a:bodyPr/>
              <a:lstStyle/>
              <a:p>
                <a:r>
                  <a:rPr lang="ko-KR" altLang="en-US">
                    <a:noFill/>
                  </a:rPr>
                  <a:t> </a:t>
                </a:r>
              </a:p>
            </p:txBody>
          </p:sp>
        </mc:Fallback>
      </mc:AlternateContent>
      <p:sp>
        <p:nvSpPr>
          <p:cNvPr id="8" name="평행 사변형 7">
            <a:extLst>
              <a:ext uri="{FF2B5EF4-FFF2-40B4-BE49-F238E27FC236}">
                <a16:creationId xmlns:a16="http://schemas.microsoft.com/office/drawing/2014/main" id="{9C3E3DEA-F1DC-0968-4320-B8E3FD1554A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평행 사변형 8">
            <a:extLst>
              <a:ext uri="{FF2B5EF4-FFF2-40B4-BE49-F238E27FC236}">
                <a16:creationId xmlns:a16="http://schemas.microsoft.com/office/drawing/2014/main" id="{D02BE43C-AADC-A79C-F143-8DAD9F6068AC}"/>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8391E1C9-F982-0343-4C64-073E400D91CE}"/>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6E8C9D-1A42-079A-F7E3-3A3411494FE2}"/>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29" name="TextBox 28">
                <a:extLst>
                  <a:ext uri="{FF2B5EF4-FFF2-40B4-BE49-F238E27FC236}">
                    <a16:creationId xmlns:a16="http://schemas.microsoft.com/office/drawing/2014/main" id="{8D6E8C9D-1A42-079A-F7E3-3A3411494FE2}"/>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10"/>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73121144"/>
      </p:ext>
    </p:extLst>
  </p:cSld>
  <p:clrMapOvr>
    <a:masterClrMapping/>
  </p:clrMapOvr>
  <p:timing>
    <p:tnLst>
      <p:par>
        <p:cTn id="1" dur="indefinite" restart="never" nodeType="tmRoot">
          <p:childTnLst>
            <p:par>
              <p:cTn id="2"/>
            </p:par>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39032"/>
      </p:ext>
    </p:extLst>
  </p:cSld>
  <p:clrMapOvr>
    <a:masterClrMapping/>
  </p:clrMapOvr>
  <p:timing>
    <p:tnLst>
      <p:par>
        <p:cTn id="1" dur="indefinite" restart="never" nodeType="tmRoot">
          <p:childTnLst>
            <p:par>
              <p:cTn id="2"/>
            </p:par>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59576929"/>
      </p:ext>
    </p:extLst>
  </p:cSld>
  <p:clrMapOvr>
    <a:masterClrMapping/>
  </p:clrMapOvr>
  <p:timing>
    <p:tnLst>
      <p:par>
        <p:cTn id="1" dur="indefinite" restart="never" nodeType="tmRoot">
          <p:childTnLst>
            <p:par>
              <p:cTn id="2"/>
            </p:par>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−1</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i="0">
                                      <a:solidFill>
                                        <a:srgbClr val="FF0000"/>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918019"/>
      </p:ext>
    </p:extLst>
  </p:cSld>
  <p:clrMapOvr>
    <a:masterClrMapping/>
  </p:clrMapOvr>
  <p:timing>
    <p:tnLst>
      <p:par>
        <p:cTn id="1" dur="indefinite" restart="never" nodeType="tmRoot">
          <p:childTnLst>
            <p:par>
              <p:cTn id="2"/>
            </p:par>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8997882"/>
      </p:ext>
    </p:extLst>
  </p:cSld>
  <p:clrMapOvr>
    <a:masterClrMapping/>
  </p:clrMapOvr>
  <p:timing>
    <p:tnLst>
      <p:par>
        <p:cTn id="1" dur="indefinite" restart="never" nodeType="tmRoot">
          <p:childTnLst>
            <p:par>
              <p:cTn id="2"/>
            </p:par>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275301"/>
      </p:ext>
    </p:extLst>
  </p:cSld>
  <p:clrMapOvr>
    <a:masterClrMapping/>
  </p:clrMapOvr>
  <p:timing>
    <p:tnLst>
      <p:par>
        <p:cTn id="1" dur="indefinite" restart="never" nodeType="tmRoot">
          <p:childTnLst>
            <p:par>
              <p:cTn id="2"/>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4"/>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5"/>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6"/>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8">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66720493"/>
      </p:ext>
    </p:extLst>
  </p:cSld>
  <p:clrMapOvr>
    <a:masterClrMapping/>
  </p:clrMapOvr>
  <p:timing>
    <p:tnLst>
      <p:par>
        <p:cTn id="1" dur="indefinite" restart="never" nodeType="tmRoot">
          <p:childTnLst>
            <p:par>
              <p:cTn id="2"/>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02326F75-D05C-B564-3DF6-DF8E679A0C01}"/>
              </a:ext>
            </a:extLst>
          </p:cNvPr>
          <p:cNvGrpSpPr/>
          <p:nvPr/>
        </p:nvGrpSpPr>
        <p:grpSpPr>
          <a:xfrm>
            <a:off x="6096000" y="2609995"/>
            <a:ext cx="3492500" cy="3543300"/>
            <a:chOff x="4349750" y="2609995"/>
            <a:chExt cx="3492500" cy="3543300"/>
          </a:xfrm>
        </p:grpSpPr>
        <p:grpSp>
          <p:nvGrpSpPr>
            <p:cNvPr id="47" name="그룹 46">
              <a:extLst>
                <a:ext uri="{FF2B5EF4-FFF2-40B4-BE49-F238E27FC236}">
                  <a16:creationId xmlns:a16="http://schemas.microsoft.com/office/drawing/2014/main" id="{838C98D1-9658-794A-418F-572502586C5E}"/>
                </a:ext>
              </a:extLst>
            </p:cNvPr>
            <p:cNvGrpSpPr/>
            <p:nvPr/>
          </p:nvGrpSpPr>
          <p:grpSpPr>
            <a:xfrm>
              <a:off x="4349750" y="2609995"/>
              <a:ext cx="3492500" cy="3543300"/>
              <a:chOff x="6096000" y="2609995"/>
              <a:chExt cx="3492500" cy="3543300"/>
            </a:xfrm>
          </p:grpSpPr>
          <p:grpSp>
            <p:nvGrpSpPr>
              <p:cNvPr id="51" name="그룹 50">
                <a:extLst>
                  <a:ext uri="{FF2B5EF4-FFF2-40B4-BE49-F238E27FC236}">
                    <a16:creationId xmlns:a16="http://schemas.microsoft.com/office/drawing/2014/main" id="{C0DE5BBD-CDCE-D9E7-AD6C-9965DFE4FCB4}"/>
                  </a:ext>
                </a:extLst>
              </p:cNvPr>
              <p:cNvGrpSpPr/>
              <p:nvPr/>
            </p:nvGrpSpPr>
            <p:grpSpPr>
              <a:xfrm>
                <a:off x="6096000" y="2609995"/>
                <a:ext cx="3492500" cy="3543300"/>
                <a:chOff x="3962065" y="2021643"/>
                <a:chExt cx="3492500" cy="3543300"/>
              </a:xfrm>
            </p:grpSpPr>
            <p:pic>
              <p:nvPicPr>
                <p:cNvPr id="58" name="그림 57" descr="라인, 사각형, 직사각형, 디자인이(가) 표시된 사진&#10;&#10;자동 생성된 설명">
                  <a:extLst>
                    <a:ext uri="{FF2B5EF4-FFF2-40B4-BE49-F238E27FC236}">
                      <a16:creationId xmlns:a16="http://schemas.microsoft.com/office/drawing/2014/main" id="{5E7E2460-388C-B377-F47B-1A5B9A6E01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9" name="직사각형 58">
                  <a:extLst>
                    <a:ext uri="{FF2B5EF4-FFF2-40B4-BE49-F238E27FC236}">
                      <a16:creationId xmlns:a16="http://schemas.microsoft.com/office/drawing/2014/main" id="{433E91CA-5A90-B108-5378-691484A2501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평행 사변형 51">
                <a:extLst>
                  <a:ext uri="{FF2B5EF4-FFF2-40B4-BE49-F238E27FC236}">
                    <a16:creationId xmlns:a16="http://schemas.microsoft.com/office/drawing/2014/main" id="{B291839E-B773-91B1-3FED-266BF715AC42}"/>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A836EE44-CE13-70BF-CB53-9ABF55F8ACFF}"/>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C9665AA2-65E8-D3C7-1E41-90B0751EFFAD}"/>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02C82E11-9ADB-9133-2168-32FFDD894CB1}"/>
                  </a:ext>
                </a:extLst>
              </p:cNvPr>
              <p:cNvSpPr/>
              <p:nvPr/>
            </p:nvSpPr>
            <p:spPr>
              <a:xfrm>
                <a:off x="703556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B696C90F-84E7-02DE-D50F-8F2EA3DBD7D6}"/>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8" name="평행 사변형 47">
              <a:extLst>
                <a:ext uri="{FF2B5EF4-FFF2-40B4-BE49-F238E27FC236}">
                  <a16:creationId xmlns:a16="http://schemas.microsoft.com/office/drawing/2014/main" id="{6CCA7A2E-975F-5020-D341-1AC2E1AB8D4C}"/>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59071532-F21F-1DA9-25C3-2775B596151C}"/>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F77C40BE-CE2F-E3E5-9C82-317B2ADED4D6}"/>
                </a:ext>
              </a:extLst>
            </p:cNvPr>
            <p:cNvSpPr/>
            <p:nvPr/>
          </p:nvSpPr>
          <p:spPr>
            <a:xfrm>
              <a:off x="5572136"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평행 사변형 59">
              <a:extLst>
                <a:ext uri="{FF2B5EF4-FFF2-40B4-BE49-F238E27FC236}">
                  <a16:creationId xmlns:a16="http://schemas.microsoft.com/office/drawing/2014/main" id="{3AC4C0B5-61BC-E199-FC04-E68DAEF6AB26}"/>
                </a:ext>
              </a:extLst>
            </p:cNvPr>
            <p:cNvSpPr/>
            <p:nvPr/>
          </p:nvSpPr>
          <p:spPr>
            <a:xfrm>
              <a:off x="5795656"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평행 사변형 60">
              <a:extLst>
                <a:ext uri="{FF2B5EF4-FFF2-40B4-BE49-F238E27FC236}">
                  <a16:creationId xmlns:a16="http://schemas.microsoft.com/office/drawing/2014/main" id="{AA217728-7452-8F88-03E2-BAC046883A88}"/>
                </a:ext>
              </a:extLst>
            </p:cNvPr>
            <p:cNvSpPr/>
            <p:nvPr/>
          </p:nvSpPr>
          <p:spPr>
            <a:xfrm>
              <a:off x="6036309" y="2708660"/>
              <a:ext cx="66015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latin typeface="Cambria Math" panose="02040503050406030204" pitchFamily="18" charset="0"/>
                          </a:rPr>
                          <m:t>0,1</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4"/>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55634"/>
              </a:xfrm>
              <a:prstGeom prst="rect">
                <a:avLst/>
              </a:prstGeom>
              <a:blipFill>
                <a:blip r:embed="rId5"/>
                <a:stretch>
                  <a:fillRect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1, 2+</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6"/>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7"/>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i="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−1</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i="0">
                                      <a:solidFill>
                                        <a:schemeClr val="tx1"/>
                                      </a:solidFill>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chemeClr val="tx1"/>
                              </a:solidFill>
                              <a:latin typeface="Cambria Math" panose="02040503050406030204" pitchFamily="18" charset="0"/>
                            </a:rPr>
                          </m:ctrlPr>
                        </m:limLowPr>
                        <m:e>
                          <m:r>
                            <m:rPr>
                              <m:sty m:val="p"/>
                            </m:rPr>
                            <a:rPr lang="ko-KR" altLang="en-US" sz="1600">
                              <a:solidFill>
                                <a:schemeClr val="tx1"/>
                              </a:solidFill>
                              <a:latin typeface="Cambria Math" panose="02040503050406030204" pitchFamily="18" charset="0"/>
                            </a:rPr>
                            <m:t>min</m:t>
                          </m:r>
                        </m:e>
                        <m:lim>
                          <m:r>
                            <m:rPr>
                              <m:sty m:val="p"/>
                            </m:rPr>
                            <a:rPr lang="en-US" altLang="ko-KR" sz="1600" b="0" i="0" smtClean="0">
                              <a:solidFill>
                                <a:schemeClr val="tx1"/>
                              </a:solidFill>
                              <a:latin typeface="Cambria Math" panose="02040503050406030204" pitchFamily="18" charset="0"/>
                            </a:rPr>
                            <m:t>k</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8"/>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9"/>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a:extLst>
              <a:ext uri="{FF2B5EF4-FFF2-40B4-BE49-F238E27FC236}">
                <a16:creationId xmlns:a16="http://schemas.microsoft.com/office/drawing/2014/main" id="{BE130088-F54F-3E36-CB06-F60FAE566D3E}"/>
              </a:ext>
            </a:extLst>
          </p:cNvPr>
          <p:cNvGrpSpPr/>
          <p:nvPr/>
        </p:nvGrpSpPr>
        <p:grpSpPr>
          <a:xfrm>
            <a:off x="1694504" y="2609995"/>
            <a:ext cx="3492500" cy="3543300"/>
            <a:chOff x="4349750" y="2609995"/>
            <a:chExt cx="3492500" cy="3543300"/>
          </a:xfrm>
        </p:grpSpPr>
        <p:grpSp>
          <p:nvGrpSpPr>
            <p:cNvPr id="2" name="그룹 1">
              <a:extLst>
                <a:ext uri="{FF2B5EF4-FFF2-40B4-BE49-F238E27FC236}">
                  <a16:creationId xmlns:a16="http://schemas.microsoft.com/office/drawing/2014/main" id="{512FBD03-69BE-AC20-EC9D-F1F69D82A466}"/>
                </a:ext>
              </a:extLst>
            </p:cNvPr>
            <p:cNvGrpSpPr/>
            <p:nvPr/>
          </p:nvGrpSpPr>
          <p:grpSpPr>
            <a:xfrm>
              <a:off x="4349750" y="2609995"/>
              <a:ext cx="3492500" cy="3543300"/>
              <a:chOff x="6096000" y="2609995"/>
              <a:chExt cx="3492500" cy="3543300"/>
            </a:xfrm>
          </p:grpSpPr>
          <p:grpSp>
            <p:nvGrpSpPr>
              <p:cNvPr id="26" name="그룹 25">
                <a:extLst>
                  <a:ext uri="{FF2B5EF4-FFF2-40B4-BE49-F238E27FC236}">
                    <a16:creationId xmlns:a16="http://schemas.microsoft.com/office/drawing/2014/main" id="{B9789947-D927-FB66-D198-F3E65936EDCD}"/>
                  </a:ext>
                </a:extLst>
              </p:cNvPr>
              <p:cNvGrpSpPr/>
              <p:nvPr/>
            </p:nvGrpSpPr>
            <p:grpSpPr>
              <a:xfrm>
                <a:off x="6096000" y="2609995"/>
                <a:ext cx="3492500" cy="3543300"/>
                <a:chOff x="3962065" y="2021643"/>
                <a:chExt cx="3492500" cy="3543300"/>
              </a:xfrm>
            </p:grpSpPr>
            <p:pic>
              <p:nvPicPr>
                <p:cNvPr id="34" name="그림 33" descr="라인, 사각형, 직사각형, 디자인이(가) 표시된 사진&#10;&#10;자동 생성된 설명">
                  <a:extLst>
                    <a:ext uri="{FF2B5EF4-FFF2-40B4-BE49-F238E27FC236}">
                      <a16:creationId xmlns:a16="http://schemas.microsoft.com/office/drawing/2014/main" id="{72773972-10C7-9165-1308-4E2F3A1E6F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35" name="직사각형 34">
                  <a:extLst>
                    <a:ext uri="{FF2B5EF4-FFF2-40B4-BE49-F238E27FC236}">
                      <a16:creationId xmlns:a16="http://schemas.microsoft.com/office/drawing/2014/main" id="{EC259193-AD97-0A47-BDBC-B4953671EA45}"/>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평행 사변형 28">
                <a:extLst>
                  <a:ext uri="{FF2B5EF4-FFF2-40B4-BE49-F238E27FC236}">
                    <a16:creationId xmlns:a16="http://schemas.microsoft.com/office/drawing/2014/main" id="{2C492F6E-FF16-F6C4-9DAB-A17ED0594B80}"/>
                  </a:ext>
                </a:extLst>
              </p:cNvPr>
              <p:cNvSpPr/>
              <p:nvPr/>
            </p:nvSpPr>
            <p:spPr>
              <a:xfrm>
                <a:off x="655406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3EACDC7B-1CDE-A1F0-3992-35EFE2C018B2}"/>
                  </a:ext>
                </a:extLst>
              </p:cNvPr>
              <p:cNvSpPr/>
              <p:nvPr/>
            </p:nvSpPr>
            <p:spPr>
              <a:xfrm>
                <a:off x="654644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9A0F7E97-D85A-EDEF-7B95-9F4EF30FCC04}"/>
                  </a:ext>
                </a:extLst>
              </p:cNvPr>
              <p:cNvSpPr/>
              <p:nvPr/>
            </p:nvSpPr>
            <p:spPr>
              <a:xfrm>
                <a:off x="679334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5EBFC05-D1F7-FE3E-9629-6ED4EDD09B51}"/>
                  </a:ext>
                </a:extLst>
              </p:cNvPr>
              <p:cNvSpPr/>
              <p:nvPr/>
            </p:nvSpPr>
            <p:spPr>
              <a:xfrm>
                <a:off x="7035563"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1E161BCB-3459-AE55-A1D4-233F2B0E4F85}"/>
                  </a:ext>
                </a:extLst>
              </p:cNvPr>
              <p:cNvSpPr/>
              <p:nvPr/>
            </p:nvSpPr>
            <p:spPr>
              <a:xfrm>
                <a:off x="7257093"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평행 사변형 35">
              <a:extLst>
                <a:ext uri="{FF2B5EF4-FFF2-40B4-BE49-F238E27FC236}">
                  <a16:creationId xmlns:a16="http://schemas.microsoft.com/office/drawing/2014/main" id="{5403D5C3-2C1F-1AEB-04BD-82BCDE0B2EB9}"/>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2A2F1E83-EB2A-57F0-1C0A-949D0B9225E9}"/>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A8A67112-9368-EB46-0EEB-1F4A367260E2}"/>
                </a:ext>
              </a:extLst>
            </p:cNvPr>
            <p:cNvSpPr/>
            <p:nvPr/>
          </p:nvSpPr>
          <p:spPr>
            <a:xfrm>
              <a:off x="5572136"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a:extLst>
              <a:ext uri="{FF2B5EF4-FFF2-40B4-BE49-F238E27FC236}">
                <a16:creationId xmlns:a16="http://schemas.microsoft.com/office/drawing/2014/main" id="{FC18121E-FABC-6A92-5A6A-BC52A63F4CE0}"/>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B75C54D-5DD5-95BF-A17F-DA7D2650C7EF}"/>
                  </a:ext>
                </a:extLst>
              </p:cNvPr>
              <p:cNvSpPr txBox="1"/>
              <p:nvPr/>
            </p:nvSpPr>
            <p:spPr>
              <a:xfrm>
                <a:off x="9588500" y="6153295"/>
                <a:ext cx="2318898" cy="461665"/>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Repeat the process until the end to get </a:t>
                </a:r>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𝐿</m:t>
                        </m:r>
                      </m:e>
                      <m:sub>
                        <m:r>
                          <a:rPr lang="ko-KR" altLang="en-US" sz="1200" i="1">
                            <a:latin typeface="Cambria Math" panose="02040503050406030204" pitchFamily="18" charset="0"/>
                          </a:rPr>
                          <m:t>𝑟</m:t>
                        </m:r>
                      </m:sub>
                    </m:sSub>
                  </m:oMath>
                </a14:m>
                <a:r>
                  <a:rPr lang="en-US" altLang="ko-KR" sz="1200" dirty="0">
                    <a:latin typeface="Times New Roman" panose="02020603050405020304" pitchFamily="18" charset="0"/>
                    <a:cs typeface="Times New Roman" panose="02020603050405020304" pitchFamily="18" charset="0"/>
                  </a:rPr>
                  <a:t> where r = </a:t>
                </a:r>
                <a:r>
                  <a:rPr lang="ko-KR" altLang="en-US" sz="1200" dirty="0"/>
                  <a:t>→</a:t>
                </a:r>
                <a:r>
                  <a:rPr lang="en-US" altLang="ko-KR" sz="1200" dirty="0">
                    <a:latin typeface="Times New Roman" panose="02020603050405020304" pitchFamily="18" charset="0"/>
                    <a:cs typeface="Times New Roman" panose="02020603050405020304" pitchFamily="18" charset="0"/>
                  </a:rPr>
                  <a:t> </a:t>
                </a:r>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62" name="TextBox 61">
                <a:extLst>
                  <a:ext uri="{FF2B5EF4-FFF2-40B4-BE49-F238E27FC236}">
                    <a16:creationId xmlns:a16="http://schemas.microsoft.com/office/drawing/2014/main" id="{CB75C54D-5DD5-95BF-A17F-DA7D2650C7EF}"/>
                  </a:ext>
                </a:extLst>
              </p:cNvPr>
              <p:cNvSpPr txBox="1">
                <a:spLocks noRot="1" noChangeAspect="1" noMove="1" noResize="1" noEditPoints="1" noAdjustHandles="1" noChangeArrowheads="1" noChangeShapeType="1" noTextEdit="1"/>
              </p:cNvSpPr>
              <p:nvPr/>
            </p:nvSpPr>
            <p:spPr>
              <a:xfrm>
                <a:off x="9588500" y="6153295"/>
                <a:ext cx="2318898" cy="461665"/>
              </a:xfrm>
              <a:prstGeom prst="rect">
                <a:avLst/>
              </a:prstGeom>
              <a:blipFill>
                <a:blip r:embed="rId10"/>
                <a:stretch>
                  <a:fillRect l="-263" r="-526" b="-92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1514894"/>
      </p:ext>
    </p:extLst>
  </p:cSld>
  <p:clrMapOvr>
    <a:masterClrMapping/>
  </p:clrMapOvr>
  <p:timing>
    <p:tnLst>
      <p:par>
        <p:cTn id="1" dur="indefinite" restart="never" nodeType="tmRoot">
          <p:childTnLst>
            <p:par>
              <p:cTn id="2"/>
            </p:par>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55634"/>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,0</m:t>
                        </m:r>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55634"/>
              </a:xfrm>
              <a:prstGeom prst="rect">
                <a:avLst/>
              </a:prstGeom>
              <a:blipFill>
                <a:blip r:embed="rId3"/>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4"/>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8"/>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9"/>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0"/>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1"/>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3"/>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4"/>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6">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58E7D644-59CC-4EAE-289C-22B70AFF1C05}"/>
              </a:ext>
            </a:extLst>
          </p:cNvPr>
          <p:cNvSpPr txBox="1"/>
          <p:nvPr/>
        </p:nvSpPr>
        <p:spPr>
          <a:xfrm>
            <a:off x="2492991" y="6153295"/>
            <a:ext cx="1395996"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Single</a:t>
            </a:r>
            <a:endParaRPr lang="en-US" altLang="ko-KR" sz="1600" dirty="0">
              <a:latin typeface="Times New Roman" panose="02020603050405020304" pitchFamily="18" charset="0"/>
              <a:cs typeface="Times New Roman" panose="02020603050405020304" pitchFamily="18" charset="0"/>
            </a:endParaRPr>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B1793F-EFDF-09DA-9CD6-4DC121FB7861}"/>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 1+</a:t>
                </a:r>
                <a:endParaRPr lang="ko-KR" altLang="en-US" sz="1200" dirty="0"/>
              </a:p>
            </p:txBody>
          </p:sp>
        </mc:Choice>
        <mc:Fallback xmlns="">
          <p:sp>
            <p:nvSpPr>
              <p:cNvPr id="2" name="TextBox 1">
                <a:extLst>
                  <a:ext uri="{FF2B5EF4-FFF2-40B4-BE49-F238E27FC236}">
                    <a16:creationId xmlns:a16="http://schemas.microsoft.com/office/drawing/2014/main" id="{F0B1793F-EFDF-09DA-9CD6-4DC121FB7861}"/>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15"/>
                <a:stretch>
                  <a:fillRect t="-2222"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30996225"/>
      </p:ext>
    </p:extLst>
  </p:cSld>
  <p:clrMapOvr>
    <a:masterClrMapping/>
  </p:clrMapOvr>
  <p:timing>
    <p:tnLst>
      <p:par>
        <p:cTn id="1" dur="indefinite" restart="never" nodeType="tmRoot">
          <p:childTnLst>
            <p:par>
              <p:cTn id="2"/>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C42FAC-C509-425C-BEBE-42085316454B}"/>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ko-KR" altLang="en-US" sz="1200" dirty="0">
                            <a:latin typeface="Cambria Math" panose="02040503050406030204" pitchFamily="18" charset="0"/>
                          </a:rPr>
                          <m:t>0</m:t>
                        </m:r>
                        <m:r>
                          <a:rPr lang="ko-KR" altLang="en-US" sz="1200" i="0" dirty="0">
                            <a:latin typeface="Cambria Math" panose="02040503050406030204" pitchFamily="18" charset="0"/>
                          </a:rPr>
                          <m:t>,</m:t>
                        </m:r>
                        <m:sSup>
                          <m:sSupPr>
                            <m:ctrlPr>
                              <a:rPr lang="ko-KR" altLang="en-US" sz="1200" i="1" dirty="0" smtClean="0">
                                <a:solidFill>
                                  <a:srgbClr val="836967"/>
                                </a:solidFill>
                                <a:latin typeface="Cambria Math" panose="02040503050406030204" pitchFamily="18" charset="0"/>
                              </a:rPr>
                            </m:ctrlPr>
                          </m:sSupPr>
                          <m:e>
                            <m:r>
                              <a:rPr lang="ko-KR" altLang="en-US" sz="1200" i="1" dirty="0">
                                <a:latin typeface="Cambria Math" panose="02040503050406030204" pitchFamily="18" charset="0"/>
                              </a:rPr>
                              <m:t>1</m:t>
                            </m:r>
                          </m:e>
                          <m:sup>
                            <m:r>
                              <a:rPr lang="ko-KR" altLang="en-US" sz="1200" i="1" dirty="0">
                                <a:latin typeface="Cambria Math" panose="02040503050406030204" pitchFamily="18" charset="0"/>
                              </a:rPr>
                              <m:t>+</m:t>
                            </m:r>
                          </m:sup>
                        </m:sSup>
                      </m:e>
                    </m:d>
                  </m:oMath>
                </a14:m>
                <a:endParaRPr lang="ko-KR" altLang="en-US" sz="1200" dirty="0"/>
              </a:p>
            </p:txBody>
          </p:sp>
        </mc:Choice>
        <mc:Fallback xmlns="">
          <p:sp>
            <p:nvSpPr>
              <p:cNvPr id="3" name="TextBox 2">
                <a:extLst>
                  <a:ext uri="{FF2B5EF4-FFF2-40B4-BE49-F238E27FC236}">
                    <a16:creationId xmlns:a16="http://schemas.microsoft.com/office/drawing/2014/main" id="{34C42FAC-C509-425C-BEBE-42085316454B}"/>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3"/>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20A953-441F-D308-6BD4-852E8B9EBC20}"/>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4" name="TextBox 3">
                <a:extLst>
                  <a:ext uri="{FF2B5EF4-FFF2-40B4-BE49-F238E27FC236}">
                    <a16:creationId xmlns:a16="http://schemas.microsoft.com/office/drawing/2014/main" id="{F220A953-441F-D308-6BD4-852E8B9EBC20}"/>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4"/>
                <a:stretch>
                  <a:fillRect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p:grpSp>
        <p:nvGrpSpPr>
          <p:cNvPr id="72" name="그룹 71">
            <a:extLst>
              <a:ext uri="{FF2B5EF4-FFF2-40B4-BE49-F238E27FC236}">
                <a16:creationId xmlns:a16="http://schemas.microsoft.com/office/drawing/2014/main" id="{4E681619-2F20-5105-9589-F8465DEBF77D}"/>
              </a:ext>
            </a:extLst>
          </p:cNvPr>
          <p:cNvGrpSpPr/>
          <p:nvPr/>
        </p:nvGrpSpPr>
        <p:grpSpPr>
          <a:xfrm>
            <a:off x="1694504" y="2609995"/>
            <a:ext cx="3492500" cy="3543300"/>
            <a:chOff x="4349750" y="2609995"/>
            <a:chExt cx="3492500" cy="3543300"/>
          </a:xfrm>
        </p:grpSpPr>
        <p:grpSp>
          <p:nvGrpSpPr>
            <p:cNvPr id="49" name="그룹 48">
              <a:extLst>
                <a:ext uri="{FF2B5EF4-FFF2-40B4-BE49-F238E27FC236}">
                  <a16:creationId xmlns:a16="http://schemas.microsoft.com/office/drawing/2014/main" id="{0264BCE8-A750-70E0-239B-CB48C9C7ED53}"/>
                </a:ext>
              </a:extLst>
            </p:cNvPr>
            <p:cNvGrpSpPr/>
            <p:nvPr/>
          </p:nvGrpSpPr>
          <p:grpSpPr>
            <a:xfrm>
              <a:off x="4349750" y="2609995"/>
              <a:ext cx="3492500" cy="3543300"/>
              <a:chOff x="3962065" y="2021643"/>
              <a:chExt cx="3492500" cy="3543300"/>
            </a:xfrm>
          </p:grpSpPr>
          <p:pic>
            <p:nvPicPr>
              <p:cNvPr id="50" name="그림 49" descr="라인, 사각형, 직사각형, 디자인이(가) 표시된 사진&#10;&#10;자동 생성된 설명">
                <a:extLst>
                  <a:ext uri="{FF2B5EF4-FFF2-40B4-BE49-F238E27FC236}">
                    <a16:creationId xmlns:a16="http://schemas.microsoft.com/office/drawing/2014/main" id="{D5CC1751-8DA7-0F51-CD5F-97DE81598D8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51" name="직사각형 50">
                <a:extLst>
                  <a:ext uri="{FF2B5EF4-FFF2-40B4-BE49-F238E27FC236}">
                    <a16:creationId xmlns:a16="http://schemas.microsoft.com/office/drawing/2014/main" id="{FCEFA5F9-63C3-4A89-7ACA-C990971CA5FC}"/>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3" name="평행 사변형 52">
              <a:extLst>
                <a:ext uri="{FF2B5EF4-FFF2-40B4-BE49-F238E27FC236}">
                  <a16:creationId xmlns:a16="http://schemas.microsoft.com/office/drawing/2014/main" id="{D3E4E0F2-BA5C-3231-0800-E5D51483DCA8}"/>
                </a:ext>
              </a:extLst>
            </p:cNvPr>
            <p:cNvSpPr/>
            <p:nvPr/>
          </p:nvSpPr>
          <p:spPr>
            <a:xfrm>
              <a:off x="480781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828DBDA1-441C-0345-C801-EDEFB2B8F18B}"/>
                </a:ext>
              </a:extLst>
            </p:cNvPr>
            <p:cNvSpPr/>
            <p:nvPr/>
          </p:nvSpPr>
          <p:spPr>
            <a:xfrm>
              <a:off x="480019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7"/>
                <a:stretch>
                  <a:fillRect b="-1451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78F5A9C-FCB3-3CFD-E81B-3259B850CB72}"/>
                  </a:ext>
                </a:extLst>
              </p:cNvPr>
              <p:cNvSpPr txBox="1"/>
              <p:nvPr/>
            </p:nvSpPr>
            <p:spPr>
              <a:xfrm>
                <a:off x="1082496" y="1435749"/>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6" name="TextBox 55">
                <a:extLst>
                  <a:ext uri="{FF2B5EF4-FFF2-40B4-BE49-F238E27FC236}">
                    <a16:creationId xmlns:a16="http://schemas.microsoft.com/office/drawing/2014/main" id="{378F5A9C-FCB3-3CFD-E81B-3259B850CB72}"/>
                  </a:ext>
                </a:extLst>
              </p:cNvPr>
              <p:cNvSpPr txBox="1">
                <a:spLocks noRot="1" noChangeAspect="1" noMove="1" noResize="1" noEditPoints="1" noAdjustHandles="1" noChangeArrowheads="1" noChangeShapeType="1" noTextEdit="1"/>
              </p:cNvSpPr>
              <p:nvPr/>
            </p:nvSpPr>
            <p:spPr>
              <a:xfrm>
                <a:off x="1082496" y="1435749"/>
                <a:ext cx="10762113" cy="381066"/>
              </a:xfrm>
              <a:prstGeom prst="rect">
                <a:avLst/>
              </a:prstGeom>
              <a:blipFill>
                <a:blip r:embed="rId8"/>
                <a:stretch>
                  <a:fillRect b="-14516"/>
                </a:stretch>
              </a:blipFill>
            </p:spPr>
            <p:txBody>
              <a:bodyPr/>
              <a:lstStyle/>
              <a:p>
                <a:r>
                  <a:rPr lang="ko-KR" altLang="en-US">
                    <a:noFill/>
                  </a:rPr>
                  <a:t> </a:t>
                </a:r>
              </a:p>
            </p:txBody>
          </p:sp>
        </mc:Fallback>
      </mc:AlternateContent>
      <p:grpSp>
        <p:nvGrpSpPr>
          <p:cNvPr id="63" name="그룹 62">
            <a:extLst>
              <a:ext uri="{FF2B5EF4-FFF2-40B4-BE49-F238E27FC236}">
                <a16:creationId xmlns:a16="http://schemas.microsoft.com/office/drawing/2014/main" id="{963DE9E3-7DB2-10FD-0CB8-B4C2BB869A91}"/>
              </a:ext>
            </a:extLst>
          </p:cNvPr>
          <p:cNvGrpSpPr/>
          <p:nvPr/>
        </p:nvGrpSpPr>
        <p:grpSpPr>
          <a:xfrm>
            <a:off x="3439616" y="1468830"/>
            <a:ext cx="8686344" cy="394322"/>
            <a:chOff x="3439616" y="1433208"/>
            <a:chExt cx="8686344" cy="394322"/>
          </a:xfrm>
        </p:grpSpPr>
        <p:sp>
          <p:nvSpPr>
            <p:cNvPr id="57" name="직사각형 56">
              <a:extLst>
                <a:ext uri="{FF2B5EF4-FFF2-40B4-BE49-F238E27FC236}">
                  <a16:creationId xmlns:a16="http://schemas.microsoft.com/office/drawing/2014/main" id="{4406AB41-B522-B6EF-D79E-5CE85BEBEA8B}"/>
                </a:ext>
              </a:extLst>
            </p:cNvPr>
            <p:cNvSpPr/>
            <p:nvPr/>
          </p:nvSpPr>
          <p:spPr>
            <a:xfrm>
              <a:off x="3439616" y="1433208"/>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1DC5A82-FABE-3E93-A15A-02CB75C42694}"/>
                </a:ext>
              </a:extLst>
            </p:cNvPr>
            <p:cNvSpPr/>
            <p:nvPr/>
          </p:nvSpPr>
          <p:spPr>
            <a:xfrm>
              <a:off x="4532969"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7D58F1C3-DEFB-36E7-4819-6791E21326D2}"/>
                </a:ext>
              </a:extLst>
            </p:cNvPr>
            <p:cNvSpPr/>
            <p:nvPr/>
          </p:nvSpPr>
          <p:spPr>
            <a:xfrm>
              <a:off x="6426538" y="1433208"/>
              <a:ext cx="182465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8D60C3F9-3F4E-520E-C91B-37CD8E3F8F9A}"/>
                </a:ext>
              </a:extLst>
            </p:cNvPr>
            <p:cNvSpPr/>
            <p:nvPr/>
          </p:nvSpPr>
          <p:spPr>
            <a:xfrm>
              <a:off x="832010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6CA1B0F9-1FAD-26A8-53F8-A6AC35364D4C}"/>
                </a:ext>
              </a:extLst>
            </p:cNvPr>
            <p:cNvSpPr/>
            <p:nvPr/>
          </p:nvSpPr>
          <p:spPr>
            <a:xfrm>
              <a:off x="10387667" y="1446464"/>
              <a:ext cx="1738293" cy="3810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A386640-DDD9-16B4-9CE6-F197E7699674}"/>
                  </a:ext>
                </a:extLst>
              </p:cNvPr>
              <p:cNvSpPr txBox="1"/>
              <p:nvPr/>
            </p:nvSpPr>
            <p:spPr>
              <a:xfrm>
                <a:off x="3790088"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58" name="TextBox 57">
                <a:extLst>
                  <a:ext uri="{FF2B5EF4-FFF2-40B4-BE49-F238E27FC236}">
                    <a16:creationId xmlns:a16="http://schemas.microsoft.com/office/drawing/2014/main" id="{0A386640-DDD9-16B4-9CE6-F197E7699674}"/>
                  </a:ext>
                </a:extLst>
              </p:cNvPr>
              <p:cNvSpPr txBox="1">
                <a:spLocks noRot="1" noChangeAspect="1" noMove="1" noResize="1" noEditPoints="1" noAdjustHandles="1" noChangeArrowheads="1" noChangeShapeType="1" noTextEdit="1"/>
              </p:cNvSpPr>
              <p:nvPr/>
            </p:nvSpPr>
            <p:spPr>
              <a:xfrm>
                <a:off x="3790088" y="1503171"/>
                <a:ext cx="226024" cy="246221"/>
              </a:xfrm>
              <a:prstGeom prst="rect">
                <a:avLst/>
              </a:prstGeom>
              <a:blipFill>
                <a:blip r:embed="rId9"/>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A4EFEAB-283C-89D0-B0B7-52A3B51F2AEB}"/>
                  </a:ext>
                </a:extLst>
              </p:cNvPr>
              <p:cNvSpPr txBox="1"/>
              <p:nvPr/>
            </p:nvSpPr>
            <p:spPr>
              <a:xfrm>
                <a:off x="533695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4" name="TextBox 63">
                <a:extLst>
                  <a:ext uri="{FF2B5EF4-FFF2-40B4-BE49-F238E27FC236}">
                    <a16:creationId xmlns:a16="http://schemas.microsoft.com/office/drawing/2014/main" id="{2A4EFEAB-283C-89D0-B0B7-52A3B51F2AEB}"/>
                  </a:ext>
                </a:extLst>
              </p:cNvPr>
              <p:cNvSpPr txBox="1">
                <a:spLocks noRot="1" noChangeAspect="1" noMove="1" noResize="1" noEditPoints="1" noAdjustHandles="1" noChangeArrowheads="1" noChangeShapeType="1" noTextEdit="1"/>
              </p:cNvSpPr>
              <p:nvPr/>
            </p:nvSpPr>
            <p:spPr>
              <a:xfrm>
                <a:off x="5336956" y="1503171"/>
                <a:ext cx="226024" cy="246221"/>
              </a:xfrm>
              <a:prstGeom prst="rect">
                <a:avLst/>
              </a:prstGeom>
              <a:blipFill>
                <a:blip r:embed="rId10"/>
                <a:stretch>
                  <a:fillRect l="-10526" r="-7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332D98D-FB93-134C-BB10-58B31774161D}"/>
                  </a:ext>
                </a:extLst>
              </p:cNvPr>
              <p:cNvSpPr txBox="1"/>
              <p:nvPr/>
            </p:nvSpPr>
            <p:spPr>
              <a:xfrm>
                <a:off x="7149966"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5" name="TextBox 64">
                <a:extLst>
                  <a:ext uri="{FF2B5EF4-FFF2-40B4-BE49-F238E27FC236}">
                    <a16:creationId xmlns:a16="http://schemas.microsoft.com/office/drawing/2014/main" id="{3332D98D-FB93-134C-BB10-58B31774161D}"/>
                  </a:ext>
                </a:extLst>
              </p:cNvPr>
              <p:cNvSpPr txBox="1">
                <a:spLocks noRot="1" noChangeAspect="1" noMove="1" noResize="1" noEditPoints="1" noAdjustHandles="1" noChangeArrowheads="1" noChangeShapeType="1" noTextEdit="1"/>
              </p:cNvSpPr>
              <p:nvPr/>
            </p:nvSpPr>
            <p:spPr>
              <a:xfrm>
                <a:off x="7149966" y="1503171"/>
                <a:ext cx="226024" cy="246221"/>
              </a:xfrm>
              <a:prstGeom prst="rect">
                <a:avLst/>
              </a:prstGeom>
              <a:blipFill>
                <a:blip r:embed="rId11"/>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30F06E0-3C07-B3AB-9CF3-944A85C307C2}"/>
                  </a:ext>
                </a:extLst>
              </p:cNvPr>
              <p:cNvSpPr txBox="1"/>
              <p:nvPr/>
            </p:nvSpPr>
            <p:spPr>
              <a:xfrm>
                <a:off x="9104850"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6" name="TextBox 65">
                <a:extLst>
                  <a:ext uri="{FF2B5EF4-FFF2-40B4-BE49-F238E27FC236}">
                    <a16:creationId xmlns:a16="http://schemas.microsoft.com/office/drawing/2014/main" id="{A30F06E0-3C07-B3AB-9CF3-944A85C307C2}"/>
                  </a:ext>
                </a:extLst>
              </p:cNvPr>
              <p:cNvSpPr txBox="1">
                <a:spLocks noRot="1" noChangeAspect="1" noMove="1" noResize="1" noEditPoints="1" noAdjustHandles="1" noChangeArrowheads="1" noChangeShapeType="1" noTextEdit="1"/>
              </p:cNvSpPr>
              <p:nvPr/>
            </p:nvSpPr>
            <p:spPr>
              <a:xfrm>
                <a:off x="9104850" y="1503171"/>
                <a:ext cx="226024" cy="246221"/>
              </a:xfrm>
              <a:prstGeom prst="rect">
                <a:avLst/>
              </a:prstGeom>
              <a:blipFill>
                <a:blip r:embed="rId12"/>
                <a:stretch>
                  <a:fillRect l="-13514" r="-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1E8D123-824B-C5E9-9B6B-59DE3B3255F0}"/>
                  </a:ext>
                </a:extLst>
              </p:cNvPr>
              <p:cNvSpPr txBox="1"/>
              <p:nvPr/>
            </p:nvSpPr>
            <p:spPr>
              <a:xfrm>
                <a:off x="10937374" y="1503171"/>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836967"/>
                          </a:solidFill>
                          <a:latin typeface="Cambria Math" panose="02040503050406030204" pitchFamily="18" charset="0"/>
                        </a:rPr>
                        <m:t>∞</m:t>
                      </m:r>
                    </m:oMath>
                  </m:oMathPara>
                </a14:m>
                <a:endParaRPr lang="ko-KR" altLang="en-US" sz="1600" dirty="0"/>
              </a:p>
            </p:txBody>
          </p:sp>
        </mc:Choice>
        <mc:Fallback xmlns="">
          <p:sp>
            <p:nvSpPr>
              <p:cNvPr id="67" name="TextBox 66">
                <a:extLst>
                  <a:ext uri="{FF2B5EF4-FFF2-40B4-BE49-F238E27FC236}">
                    <a16:creationId xmlns:a16="http://schemas.microsoft.com/office/drawing/2014/main" id="{E1E8D123-824B-C5E9-9B6B-59DE3B3255F0}"/>
                  </a:ext>
                </a:extLst>
              </p:cNvPr>
              <p:cNvSpPr txBox="1">
                <a:spLocks noRot="1" noChangeAspect="1" noMove="1" noResize="1" noEditPoints="1" noAdjustHandles="1" noChangeArrowheads="1" noChangeShapeType="1" noTextEdit="1"/>
              </p:cNvSpPr>
              <p:nvPr/>
            </p:nvSpPr>
            <p:spPr>
              <a:xfrm>
                <a:off x="10937374" y="1503171"/>
                <a:ext cx="226024" cy="246221"/>
              </a:xfrm>
              <a:prstGeom prst="rect">
                <a:avLst/>
              </a:prstGeom>
              <a:blipFill>
                <a:blip r:embed="rId13"/>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CFBB7B1-66E3-A069-884D-574F1A24C540}"/>
                  </a:ext>
                </a:extLst>
              </p:cNvPr>
              <p:cNvSpPr txBox="1"/>
              <p:nvPr/>
            </p:nvSpPr>
            <p:spPr>
              <a:xfrm>
                <a:off x="1082496" y="1791898"/>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69" name="TextBox 68">
                <a:extLst>
                  <a:ext uri="{FF2B5EF4-FFF2-40B4-BE49-F238E27FC236}">
                    <a16:creationId xmlns:a16="http://schemas.microsoft.com/office/drawing/2014/main" id="{2CFBB7B1-66E3-A069-884D-574F1A24C540}"/>
                  </a:ext>
                </a:extLst>
              </p:cNvPr>
              <p:cNvSpPr txBox="1">
                <a:spLocks noRot="1" noChangeAspect="1" noMove="1" noResize="1" noEditPoints="1" noAdjustHandles="1" noChangeArrowheads="1" noChangeShapeType="1" noTextEdit="1"/>
              </p:cNvSpPr>
              <p:nvPr/>
            </p:nvSpPr>
            <p:spPr>
              <a:xfrm>
                <a:off x="1082496" y="1791898"/>
                <a:ext cx="10762113" cy="381066"/>
              </a:xfrm>
              <a:prstGeom prst="rect">
                <a:avLst/>
              </a:prstGeom>
              <a:blipFill>
                <a:blip r:embed="rId14"/>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6">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직사각형 69">
            <a:extLst>
              <a:ext uri="{FF2B5EF4-FFF2-40B4-BE49-F238E27FC236}">
                <a16:creationId xmlns:a16="http://schemas.microsoft.com/office/drawing/2014/main" id="{814D2EC7-99AF-A7A7-40AB-AAA73BDFD34A}"/>
              </a:ext>
            </a:extLst>
          </p:cNvPr>
          <p:cNvSpPr/>
          <p:nvPr/>
        </p:nvSpPr>
        <p:spPr>
          <a:xfrm>
            <a:off x="2753479" y="1816195"/>
            <a:ext cx="9091130" cy="483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a:extLst>
              <a:ext uri="{FF2B5EF4-FFF2-40B4-BE49-F238E27FC236}">
                <a16:creationId xmlns:a16="http://schemas.microsoft.com/office/drawing/2014/main" id="{667E76D2-8034-F859-705D-CF8378237F8E}"/>
              </a:ext>
            </a:extLst>
          </p:cNvPr>
          <p:cNvSpPr txBox="1"/>
          <p:nvPr/>
        </p:nvSpPr>
        <p:spPr>
          <a:xfrm>
            <a:off x="6440423" y="6153295"/>
            <a:ext cx="231889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Same with other  disparity</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B1793F-EFDF-09DA-9CD6-4DC121FB7861}"/>
                  </a:ext>
                </a:extLst>
              </p:cNvPr>
              <p:cNvSpPr txBox="1"/>
              <p:nvPr/>
            </p:nvSpPr>
            <p:spPr>
              <a:xfrm>
                <a:off x="203522" y="1566637"/>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2" name="TextBox 1">
                <a:extLst>
                  <a:ext uri="{FF2B5EF4-FFF2-40B4-BE49-F238E27FC236}">
                    <a16:creationId xmlns:a16="http://schemas.microsoft.com/office/drawing/2014/main" id="{F0B1793F-EFDF-09DA-9CD6-4DC121FB7861}"/>
                  </a:ext>
                </a:extLst>
              </p:cNvPr>
              <p:cNvSpPr txBox="1">
                <a:spLocks noRot="1" noChangeAspect="1" noMove="1" noResize="1" noEditPoints="1" noAdjustHandles="1" noChangeArrowheads="1" noChangeShapeType="1" noTextEdit="1"/>
              </p:cNvSpPr>
              <p:nvPr/>
            </p:nvSpPr>
            <p:spPr>
              <a:xfrm>
                <a:off x="203522" y="1566637"/>
                <a:ext cx="1024435" cy="276999"/>
              </a:xfrm>
              <a:prstGeom prst="rect">
                <a:avLst/>
              </a:prstGeom>
              <a:blipFill>
                <a:blip r:embed="rId15"/>
                <a:stretch>
                  <a:fillRect t="-2222" b="-17778"/>
                </a:stretch>
              </a:blipFill>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122EF491-71B9-CBC6-1105-F38FC0FFDBC0}"/>
              </a:ext>
            </a:extLst>
          </p:cNvPr>
          <p:cNvGrpSpPr/>
          <p:nvPr/>
        </p:nvGrpSpPr>
        <p:grpSpPr>
          <a:xfrm>
            <a:off x="1694504" y="2609995"/>
            <a:ext cx="3492500" cy="3543300"/>
            <a:chOff x="6096000" y="2609995"/>
            <a:chExt cx="3492500" cy="3543300"/>
          </a:xfrm>
        </p:grpSpPr>
        <p:grpSp>
          <p:nvGrpSpPr>
            <p:cNvPr id="10" name="그룹 9">
              <a:extLst>
                <a:ext uri="{FF2B5EF4-FFF2-40B4-BE49-F238E27FC236}">
                  <a16:creationId xmlns:a16="http://schemas.microsoft.com/office/drawing/2014/main" id="{2FFF9C7C-110F-F266-6C4D-0D10AA72ADAC}"/>
                </a:ext>
              </a:extLst>
            </p:cNvPr>
            <p:cNvGrpSpPr/>
            <p:nvPr/>
          </p:nvGrpSpPr>
          <p:grpSpPr>
            <a:xfrm>
              <a:off x="6096000" y="2609995"/>
              <a:ext cx="3492500" cy="3543300"/>
              <a:chOff x="3962065" y="2021643"/>
              <a:chExt cx="3492500" cy="3543300"/>
            </a:xfrm>
          </p:grpSpPr>
          <p:pic>
            <p:nvPicPr>
              <p:cNvPr id="16" name="그림 15" descr="라인, 사각형, 직사각형, 디자인이(가) 표시된 사진&#10;&#10;자동 생성된 설명">
                <a:extLst>
                  <a:ext uri="{FF2B5EF4-FFF2-40B4-BE49-F238E27FC236}">
                    <a16:creationId xmlns:a16="http://schemas.microsoft.com/office/drawing/2014/main" id="{0D01D79A-3BD3-7589-3449-B7CD4C55A32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7" name="직사각형 16">
                <a:extLst>
                  <a:ext uri="{FF2B5EF4-FFF2-40B4-BE49-F238E27FC236}">
                    <a16:creationId xmlns:a16="http://schemas.microsoft.com/office/drawing/2014/main" id="{035F23AA-4944-C23A-53D9-5FE25C568E2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평행 사변형 10">
              <a:extLst>
                <a:ext uri="{FF2B5EF4-FFF2-40B4-BE49-F238E27FC236}">
                  <a16:creationId xmlns:a16="http://schemas.microsoft.com/office/drawing/2014/main" id="{47CF0978-7E03-9221-871C-D5D7553843A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779A0335-AE47-77ED-97A5-4A3344E1225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평행 사변형 12">
              <a:extLst>
                <a:ext uri="{FF2B5EF4-FFF2-40B4-BE49-F238E27FC236}">
                  <a16:creationId xmlns:a16="http://schemas.microsoft.com/office/drawing/2014/main" id="{84C2E4D5-1E33-B9DF-932B-3C51AEADD540}"/>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평행 사변형 13">
              <a:extLst>
                <a:ext uri="{FF2B5EF4-FFF2-40B4-BE49-F238E27FC236}">
                  <a16:creationId xmlns:a16="http://schemas.microsoft.com/office/drawing/2014/main" id="{8A005A33-BD5B-9CA3-740D-DD0A04E74AC1}"/>
                </a:ext>
              </a:extLst>
            </p:cNvPr>
            <p:cNvSpPr/>
            <p:nvPr/>
          </p:nvSpPr>
          <p:spPr>
            <a:xfrm>
              <a:off x="7035563"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평행 사변형 14">
              <a:extLst>
                <a:ext uri="{FF2B5EF4-FFF2-40B4-BE49-F238E27FC236}">
                  <a16:creationId xmlns:a16="http://schemas.microsoft.com/office/drawing/2014/main" id="{19481078-136E-3CF2-9481-84FFFDB5C2F6}"/>
                </a:ext>
              </a:extLst>
            </p:cNvPr>
            <p:cNvSpPr/>
            <p:nvPr/>
          </p:nvSpPr>
          <p:spPr>
            <a:xfrm>
              <a:off x="7257093"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6E212B98-5A04-E053-2CCA-0EBBF0C6AA62}"/>
              </a:ext>
            </a:extLst>
          </p:cNvPr>
          <p:cNvGrpSpPr/>
          <p:nvPr/>
        </p:nvGrpSpPr>
        <p:grpSpPr>
          <a:xfrm>
            <a:off x="6096000" y="2609995"/>
            <a:ext cx="3492500" cy="3543300"/>
            <a:chOff x="6096000" y="2609995"/>
            <a:chExt cx="3492500" cy="3543300"/>
          </a:xfrm>
        </p:grpSpPr>
        <p:grpSp>
          <p:nvGrpSpPr>
            <p:cNvPr id="8" name="그룹 7">
              <a:extLst>
                <a:ext uri="{FF2B5EF4-FFF2-40B4-BE49-F238E27FC236}">
                  <a16:creationId xmlns:a16="http://schemas.microsoft.com/office/drawing/2014/main" id="{84C43273-CD3D-F942-1CFF-AA281551ED68}"/>
                </a:ext>
              </a:extLst>
            </p:cNvPr>
            <p:cNvGrpSpPr/>
            <p:nvPr/>
          </p:nvGrpSpPr>
          <p:grpSpPr>
            <a:xfrm>
              <a:off x="6096000" y="2609995"/>
              <a:ext cx="3492500" cy="3543300"/>
              <a:chOff x="6096000" y="2609995"/>
              <a:chExt cx="3492500" cy="3543300"/>
            </a:xfrm>
          </p:grpSpPr>
          <p:grpSp>
            <p:nvGrpSpPr>
              <p:cNvPr id="74" name="그룹 73">
                <a:extLst>
                  <a:ext uri="{FF2B5EF4-FFF2-40B4-BE49-F238E27FC236}">
                    <a16:creationId xmlns:a16="http://schemas.microsoft.com/office/drawing/2014/main" id="{386F0D43-4E76-901F-9B22-6D2771D0073C}"/>
                  </a:ext>
                </a:extLst>
              </p:cNvPr>
              <p:cNvGrpSpPr/>
              <p:nvPr/>
            </p:nvGrpSpPr>
            <p:grpSpPr>
              <a:xfrm>
                <a:off x="6096000" y="2609995"/>
                <a:ext cx="3492500" cy="3543300"/>
                <a:chOff x="3962065" y="2021643"/>
                <a:chExt cx="3492500" cy="3543300"/>
              </a:xfrm>
            </p:grpSpPr>
            <p:pic>
              <p:nvPicPr>
                <p:cNvPr id="77" name="그림 76" descr="라인, 사각형, 직사각형, 디자인이(가) 표시된 사진&#10;&#10;자동 생성된 설명">
                  <a:extLst>
                    <a:ext uri="{FF2B5EF4-FFF2-40B4-BE49-F238E27FC236}">
                      <a16:creationId xmlns:a16="http://schemas.microsoft.com/office/drawing/2014/main" id="{FD7030E9-42EC-5F50-4078-786E3E74A7D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8" name="직사각형 77">
                  <a:extLst>
                    <a:ext uri="{FF2B5EF4-FFF2-40B4-BE49-F238E27FC236}">
                      <a16:creationId xmlns:a16="http://schemas.microsoft.com/office/drawing/2014/main" id="{A1B32DDE-E5B4-1D22-26C4-3943458CAB03}"/>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5" name="평행 사변형 74">
                <a:extLst>
                  <a:ext uri="{FF2B5EF4-FFF2-40B4-BE49-F238E27FC236}">
                    <a16:creationId xmlns:a16="http://schemas.microsoft.com/office/drawing/2014/main" id="{421E9E31-955A-FA17-D24A-4A697736681B}"/>
                  </a:ext>
                </a:extLst>
              </p:cNvPr>
              <p:cNvSpPr/>
              <p:nvPr/>
            </p:nvSpPr>
            <p:spPr>
              <a:xfrm>
                <a:off x="6554060"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9B37F6B4-90BE-7A33-9D8D-2591A18B0E97}"/>
                  </a:ext>
                </a:extLst>
              </p:cNvPr>
              <p:cNvSpPr/>
              <p:nvPr/>
            </p:nvSpPr>
            <p:spPr>
              <a:xfrm>
                <a:off x="6546440"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평행 사변형 79">
                <a:extLst>
                  <a:ext uri="{FF2B5EF4-FFF2-40B4-BE49-F238E27FC236}">
                    <a16:creationId xmlns:a16="http://schemas.microsoft.com/office/drawing/2014/main" id="{42F26D91-68A8-2F88-C9DB-0E3125B131EF}"/>
                  </a:ext>
                </a:extLst>
              </p:cNvPr>
              <p:cNvSpPr/>
              <p:nvPr/>
            </p:nvSpPr>
            <p:spPr>
              <a:xfrm>
                <a:off x="6793342"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평행 사변형 80">
                <a:extLst>
                  <a:ext uri="{FF2B5EF4-FFF2-40B4-BE49-F238E27FC236}">
                    <a16:creationId xmlns:a16="http://schemas.microsoft.com/office/drawing/2014/main" id="{E68B1339-ADC2-2CCD-4173-779ED5AFC1B7}"/>
                  </a:ext>
                </a:extLst>
              </p:cNvPr>
              <p:cNvSpPr/>
              <p:nvPr/>
            </p:nvSpPr>
            <p:spPr>
              <a:xfrm>
                <a:off x="7035563" y="2943105"/>
                <a:ext cx="6453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평행 사변형 81">
                <a:extLst>
                  <a:ext uri="{FF2B5EF4-FFF2-40B4-BE49-F238E27FC236}">
                    <a16:creationId xmlns:a16="http://schemas.microsoft.com/office/drawing/2014/main" id="{A318689C-8DC3-5A89-229E-26013B01D524}"/>
                  </a:ext>
                </a:extLst>
              </p:cNvPr>
              <p:cNvSpPr/>
              <p:nvPr/>
            </p:nvSpPr>
            <p:spPr>
              <a:xfrm>
                <a:off x="7257093"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평행 사변형 22">
                <a:extLst>
                  <a:ext uri="{FF2B5EF4-FFF2-40B4-BE49-F238E27FC236}">
                    <a16:creationId xmlns:a16="http://schemas.microsoft.com/office/drawing/2014/main" id="{2D45C41B-5578-4E08-1839-82C299398231}"/>
                  </a:ext>
                </a:extLst>
              </p:cNvPr>
              <p:cNvSpPr/>
              <p:nvPr/>
            </p:nvSpPr>
            <p:spPr>
              <a:xfrm>
                <a:off x="706650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평행 사변형 23">
                <a:extLst>
                  <a:ext uri="{FF2B5EF4-FFF2-40B4-BE49-F238E27FC236}">
                    <a16:creationId xmlns:a16="http://schemas.microsoft.com/office/drawing/2014/main" id="{4A0B7B78-9502-91C8-AEA4-21008A483CF1}"/>
                  </a:ext>
                </a:extLst>
              </p:cNvPr>
              <p:cNvSpPr/>
              <p:nvPr/>
            </p:nvSpPr>
            <p:spPr>
              <a:xfrm>
                <a:off x="7305787"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평행 사변형 24">
                <a:extLst>
                  <a:ext uri="{FF2B5EF4-FFF2-40B4-BE49-F238E27FC236}">
                    <a16:creationId xmlns:a16="http://schemas.microsoft.com/office/drawing/2014/main" id="{7CBED2C4-46E8-2D2B-FFA6-926CE5106763}"/>
                  </a:ext>
                </a:extLst>
              </p:cNvPr>
              <p:cNvSpPr/>
              <p:nvPr/>
            </p:nvSpPr>
            <p:spPr>
              <a:xfrm>
                <a:off x="7548008" y="2943105"/>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평행 사변형 25">
                <a:extLst>
                  <a:ext uri="{FF2B5EF4-FFF2-40B4-BE49-F238E27FC236}">
                    <a16:creationId xmlns:a16="http://schemas.microsoft.com/office/drawing/2014/main" id="{9F47BFDD-8C92-14D1-CDB7-C1DB9546F232}"/>
                  </a:ext>
                </a:extLst>
              </p:cNvPr>
              <p:cNvSpPr/>
              <p:nvPr/>
            </p:nvSpPr>
            <p:spPr>
              <a:xfrm>
                <a:off x="7769538"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평행 사변형 26">
                <a:extLst>
                  <a:ext uri="{FF2B5EF4-FFF2-40B4-BE49-F238E27FC236}">
                    <a16:creationId xmlns:a16="http://schemas.microsoft.com/office/drawing/2014/main" id="{B78F7657-3745-E621-5168-EA2B308488A4}"/>
                  </a:ext>
                </a:extLst>
              </p:cNvPr>
              <p:cNvSpPr/>
              <p:nvPr/>
            </p:nvSpPr>
            <p:spPr>
              <a:xfrm>
                <a:off x="7585741"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ACD409F3-B5F9-52E9-B10B-74BD53F53ACE}"/>
                  </a:ext>
                </a:extLst>
              </p:cNvPr>
              <p:cNvSpPr/>
              <p:nvPr/>
            </p:nvSpPr>
            <p:spPr>
              <a:xfrm>
                <a:off x="7825023"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D59F3C31-880E-AC40-C4DE-37B8D4EEC540}"/>
                  </a:ext>
                </a:extLst>
              </p:cNvPr>
              <p:cNvSpPr/>
              <p:nvPr/>
            </p:nvSpPr>
            <p:spPr>
              <a:xfrm>
                <a:off x="8067244" y="2943105"/>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8CE314CE-7AA2-520F-1651-19415DD8CFE7}"/>
                  </a:ext>
                </a:extLst>
              </p:cNvPr>
              <p:cNvSpPr/>
              <p:nvPr/>
            </p:nvSpPr>
            <p:spPr>
              <a:xfrm>
                <a:off x="8288774" y="2711306"/>
                <a:ext cx="663897"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B17AEDF3-6780-7856-C90E-FF8814F795B3}"/>
                  </a:ext>
                </a:extLst>
              </p:cNvPr>
              <p:cNvSpPr/>
              <p:nvPr/>
            </p:nvSpPr>
            <p:spPr>
              <a:xfrm>
                <a:off x="8108549"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평행 사변형 31">
                <a:extLst>
                  <a:ext uri="{FF2B5EF4-FFF2-40B4-BE49-F238E27FC236}">
                    <a16:creationId xmlns:a16="http://schemas.microsoft.com/office/drawing/2014/main" id="{A754087F-E60F-11BD-1643-DC314E9DAE20}"/>
                  </a:ext>
                </a:extLst>
              </p:cNvPr>
              <p:cNvSpPr/>
              <p:nvPr/>
            </p:nvSpPr>
            <p:spPr>
              <a:xfrm>
                <a:off x="8347831" y="316979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평행 사변형 32">
                <a:extLst>
                  <a:ext uri="{FF2B5EF4-FFF2-40B4-BE49-F238E27FC236}">
                    <a16:creationId xmlns:a16="http://schemas.microsoft.com/office/drawing/2014/main" id="{21A38C3A-57DD-7E59-F5EA-0A221A40120A}"/>
                  </a:ext>
                </a:extLst>
              </p:cNvPr>
              <p:cNvSpPr/>
              <p:nvPr/>
            </p:nvSpPr>
            <p:spPr>
              <a:xfrm>
                <a:off x="8576717" y="294310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평행 사변형 33">
                <a:extLst>
                  <a:ext uri="{FF2B5EF4-FFF2-40B4-BE49-F238E27FC236}">
                    <a16:creationId xmlns:a16="http://schemas.microsoft.com/office/drawing/2014/main" id="{85006EC4-5902-7652-3E68-1111472956CE}"/>
                  </a:ext>
                </a:extLst>
              </p:cNvPr>
              <p:cNvSpPr/>
              <p:nvPr/>
            </p:nvSpPr>
            <p:spPr>
              <a:xfrm>
                <a:off x="8798247" y="2711306"/>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0E5244F-74E9-29DE-8827-72EDC6C8E9B3}"/>
                  </a:ext>
                </a:extLst>
              </p:cNvPr>
              <p:cNvSpPr/>
              <p:nvPr/>
            </p:nvSpPr>
            <p:spPr>
              <a:xfrm>
                <a:off x="706650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07EDE7FE-7621-F911-D50A-B1F4F322D2E5}"/>
                  </a:ext>
                </a:extLst>
              </p:cNvPr>
              <p:cNvSpPr/>
              <p:nvPr/>
            </p:nvSpPr>
            <p:spPr>
              <a:xfrm>
                <a:off x="7596062"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0F876401-CBAB-2C9A-25A1-87AAF7004540}"/>
                  </a:ext>
                </a:extLst>
              </p:cNvPr>
              <p:cNvSpPr/>
              <p:nvPr/>
            </p:nvSpPr>
            <p:spPr>
              <a:xfrm>
                <a:off x="8108549"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평행 사변형 38">
              <a:extLst>
                <a:ext uri="{FF2B5EF4-FFF2-40B4-BE49-F238E27FC236}">
                  <a16:creationId xmlns:a16="http://schemas.microsoft.com/office/drawing/2014/main" id="{36448EE6-C6DA-398F-AF2E-8D2F945C6DB3}"/>
                </a:ext>
              </a:extLst>
            </p:cNvPr>
            <p:cNvSpPr/>
            <p:nvPr/>
          </p:nvSpPr>
          <p:spPr>
            <a:xfrm rot="16200000" flipH="1">
              <a:off x="8387174" y="3654974"/>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31DF5271-5116-7506-D4BE-D51F5D7403C0}"/>
                </a:ext>
              </a:extLst>
            </p:cNvPr>
            <p:cNvSpPr/>
            <p:nvPr/>
          </p:nvSpPr>
          <p:spPr>
            <a:xfrm rot="16200000" flipH="1">
              <a:off x="8610556" y="3418875"/>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6645B968-8DBE-A4AA-8668-1312136E5680}"/>
                </a:ext>
              </a:extLst>
            </p:cNvPr>
            <p:cNvSpPr/>
            <p:nvPr/>
          </p:nvSpPr>
          <p:spPr>
            <a:xfrm rot="16200000" flipH="1">
              <a:off x="8836260" y="3194258"/>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328DFA3B-FC2C-9154-E3B1-C15449A9EFA6}"/>
                </a:ext>
              </a:extLst>
            </p:cNvPr>
            <p:cNvSpPr/>
            <p:nvPr/>
          </p:nvSpPr>
          <p:spPr>
            <a:xfrm rot="16200000" flipH="1">
              <a:off x="9052801" y="2977244"/>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08595210"/>
      </p:ext>
    </p:extLst>
  </p:cSld>
  <p:clrMapOvr>
    <a:masterClrMapping/>
  </p:clrMapOvr>
  <p:timing>
    <p:tnLst>
      <p:par>
        <p:cTn id="1" dur="indefinite" restart="never" nodeType="tmRoot">
          <p:childTnLst>
            <p:par>
              <p:cTn id="2"/>
            </p:par>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99299C-27D6-FEAF-C032-EA8BADBC6081}"/>
                  </a:ext>
                </a:extLst>
              </p:cNvPr>
              <p:cNvSpPr txBox="1"/>
              <p:nvPr/>
            </p:nvSpPr>
            <p:spPr>
              <a:xfrm>
                <a:off x="425364" y="4634580"/>
                <a:ext cx="6463553" cy="1936556"/>
              </a:xfrm>
              <a:prstGeom prst="rect">
                <a:avLst/>
              </a:prstGeom>
              <a:noFill/>
            </p:spPr>
            <p:txBody>
              <a:bodyPr wrap="square" rtlCol="0">
                <a:spAutoFit/>
              </a:bodyPr>
              <a:lstStyle/>
              <a:p>
                <a14:m>
                  <m:oMath xmlns:m="http://schemas.openxmlformats.org/officeDocument/2006/math">
                    <m:r>
                      <a:rPr kumimoji="1" lang="en-US" altLang="ko-KR" sz="2000" i="1" smtClean="0">
                        <a:latin typeface="Cambria Math" panose="02040503050406030204" pitchFamily="18" charset="0"/>
                      </a:rPr>
                      <m:t>𝑌</m:t>
                    </m:r>
                  </m:oMath>
                </a14:m>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a:t>
                </a:r>
                <a:r>
                  <a:rPr lang="ko-KR" altLang="en-US" sz="2000" dirty="0">
                    <a:latin typeface="Times New Roman" panose="02020603050405020304" pitchFamily="18" charset="0"/>
                    <a:cs typeface="Times New Roman" panose="02020603050405020304" pitchFamily="18" charset="0"/>
                  </a:rPr>
                  <a:t> </a:t>
                </a:r>
                <a:r>
                  <a:rPr lang="en-US" altLang="ko-KR" sz="2000" dirty="0">
                    <a:latin typeface="Times New Roman" panose="02020603050405020304" pitchFamily="18" charset="0"/>
                    <a:cs typeface="Times New Roman" panose="02020603050405020304" pitchFamily="18" charset="0"/>
                  </a:rPr>
                  <a:t>Final Image (Noisy Image)</a:t>
                </a:r>
              </a:p>
              <a:p>
                <a:r>
                  <a:rPr lang="en-US" altLang="ko-KR" sz="2000" i="1" dirty="0">
                    <a:latin typeface="Times New Roman" panose="02020603050405020304" pitchFamily="18" charset="0"/>
                    <a:cs typeface="Times New Roman" panose="02020603050405020304" pitchFamily="18" charset="0"/>
                  </a:rPr>
                  <a:t>X </a:t>
                </a:r>
                <a:r>
                  <a:rPr lang="en-US" altLang="ko-KR" sz="2000" dirty="0">
                    <a:latin typeface="Times New Roman" panose="02020603050405020304" pitchFamily="18" charset="0"/>
                    <a:cs typeface="Times New Roman" panose="02020603050405020304" pitchFamily="18" charset="0"/>
                  </a:rPr>
                  <a:t>: Original Image</a:t>
                </a:r>
              </a:p>
              <a:p>
                <a:r>
                  <a:rPr lang="en-US" altLang="ko-KR" sz="2000" i="1" dirty="0">
                    <a:latin typeface="Times New Roman" panose="02020603050405020304" pitchFamily="18" charset="0"/>
                    <a:cs typeface="Times New Roman" panose="02020603050405020304" pitchFamily="18" charset="0"/>
                  </a:rPr>
                  <a:t>N</a:t>
                </a:r>
                <a:r>
                  <a:rPr lang="en-US" altLang="ko-KR" sz="2000" dirty="0">
                    <a:latin typeface="Times New Roman" panose="02020603050405020304" pitchFamily="18" charset="0"/>
                    <a:cs typeface="Times New Roman" panose="02020603050405020304" pitchFamily="18" charset="0"/>
                  </a:rPr>
                  <a:t> : Noise</a:t>
                </a:r>
                <a:endParaRPr lang="en-US" altLang="ko-KR" sz="2800" dirty="0">
                  <a:latin typeface="Times New Roman" panose="02020603050405020304" pitchFamily="18" charset="0"/>
                  <a:cs typeface="Times New Roman" panose="02020603050405020304" pitchFamily="18" charset="0"/>
                </a:endParaRPr>
              </a:p>
              <a:p>
                <a:r>
                  <a:rPr lang="en-US" altLang="ko-KR" sz="2800" dirty="0">
                    <a:latin typeface="Times New Roman" panose="02020603050405020304" pitchFamily="18" charset="0"/>
                    <a:cs typeface="Times New Roman" panose="02020603050405020304" pitchFamily="18" charset="0"/>
                  </a:rPr>
                  <a:t>=&gt; Goal is to estimate </a:t>
                </a:r>
                <a:r>
                  <a:rPr lang="en-US" altLang="ko-KR" sz="2800" i="1" dirty="0">
                    <a:latin typeface="Times New Roman" panose="02020603050405020304" pitchFamily="18" charset="0"/>
                    <a:cs typeface="Times New Roman" panose="02020603050405020304" pitchFamily="18" charset="0"/>
                  </a:rPr>
                  <a:t>X</a:t>
                </a:r>
                <a:r>
                  <a:rPr lang="en-US" altLang="ko-KR" sz="2800" dirty="0">
                    <a:latin typeface="Times New Roman" panose="02020603050405020304" pitchFamily="18" charset="0"/>
                    <a:cs typeface="Times New Roman" panose="02020603050405020304" pitchFamily="18" charset="0"/>
                  </a:rPr>
                  <a:t> by removing </a:t>
                </a:r>
                <a:r>
                  <a:rPr lang="en-US" altLang="ko-KR" sz="2800" i="1" dirty="0">
                    <a:latin typeface="Times New Roman" panose="02020603050405020304" pitchFamily="18" charset="0"/>
                    <a:cs typeface="Times New Roman" panose="02020603050405020304" pitchFamily="18" charset="0"/>
                  </a:rPr>
                  <a:t>N</a:t>
                </a:r>
                <a:r>
                  <a:rPr lang="en-US" altLang="ko-KR" sz="2800" dirty="0">
                    <a:latin typeface="Times New Roman" panose="02020603050405020304" pitchFamily="18" charset="0"/>
                    <a:cs typeface="Times New Roman" panose="02020603050405020304" pitchFamily="18" charset="0"/>
                  </a:rPr>
                  <a:t> from </a:t>
                </a:r>
                <a14:m>
                  <m:oMath xmlns:m="http://schemas.openxmlformats.org/officeDocument/2006/math">
                    <m:r>
                      <a:rPr kumimoji="1" lang="en-US" altLang="ko-KR" sz="2800" i="1" smtClean="0">
                        <a:latin typeface="Cambria Math" panose="02040503050406030204" pitchFamily="18" charset="0"/>
                      </a:rPr>
                      <m:t>𝑌</m:t>
                    </m:r>
                  </m:oMath>
                </a14:m>
                <a:r>
                  <a:rPr lang="ko-KR" altLang="en-US" sz="2800" dirty="0">
                    <a:latin typeface="Times New Roman" panose="02020603050405020304" pitchFamily="18" charset="0"/>
                    <a:cs typeface="Times New Roman" panose="02020603050405020304" pitchFamily="18" charset="0"/>
                  </a:rPr>
                  <a:t> </a:t>
                </a:r>
                <a:endParaRPr lang="en-US" altLang="ko-KR" sz="2800"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2D99299C-27D6-FEAF-C032-EA8BADBC6081}"/>
                  </a:ext>
                </a:extLst>
              </p:cNvPr>
              <p:cNvSpPr txBox="1">
                <a:spLocks noRot="1" noChangeAspect="1" noMove="1" noResize="1" noEditPoints="1" noAdjustHandles="1" noChangeArrowheads="1" noChangeShapeType="1" noTextEdit="1"/>
              </p:cNvSpPr>
              <p:nvPr/>
            </p:nvSpPr>
            <p:spPr>
              <a:xfrm>
                <a:off x="425364" y="4634580"/>
                <a:ext cx="6463553" cy="1936556"/>
              </a:xfrm>
              <a:prstGeom prst="rect">
                <a:avLst/>
              </a:prstGeom>
              <a:blipFill>
                <a:blip r:embed="rId3"/>
                <a:stretch>
                  <a:fillRect l="-1981" t="-1572" b="-47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931D7-0AC8-FA1E-7CDF-9677F491DB57}"/>
                  </a:ext>
                </a:extLst>
              </p:cNvPr>
              <p:cNvSpPr txBox="1"/>
              <p:nvPr/>
            </p:nvSpPr>
            <p:spPr>
              <a:xfrm>
                <a:off x="894518" y="3841604"/>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i="1" smtClean="0">
                          <a:latin typeface="Cambria Math" panose="02040503050406030204" pitchFamily="18" charset="0"/>
                        </a:rPr>
                        <m:t>𝑌</m:t>
                      </m:r>
                      <m:r>
                        <a:rPr kumimoji="1" lang="en-US" altLang="ko-KR" sz="2800" b="0" i="1" smtClean="0">
                          <a:latin typeface="Cambria Math" panose="02040503050406030204" pitchFamily="18" charset="0"/>
                        </a:rPr>
                        <m:t>=</m:t>
                      </m:r>
                      <m:r>
                        <a:rPr kumimoji="1" lang="en-US" altLang="ko-KR" sz="2800" b="0" i="1" smtClean="0">
                          <a:latin typeface="Cambria Math" panose="02040503050406030204" pitchFamily="18" charset="0"/>
                        </a:rPr>
                        <m:t>𝑋</m:t>
                      </m:r>
                      <m:r>
                        <a:rPr kumimoji="1" lang="en-US" altLang="ko-KR" sz="2800" b="0" i="1" smtClean="0">
                          <a:latin typeface="Cambria Math" panose="02040503050406030204" pitchFamily="18" charset="0"/>
                          <a:ea typeface="Cambria Math" panose="02040503050406030204" pitchFamily="18" charset="0"/>
                        </a:rPr>
                        <m:t>+</m:t>
                      </m:r>
                      <m:r>
                        <a:rPr kumimoji="1" lang="en-US" altLang="ko-KR" sz="2800" b="0" i="1" smtClean="0">
                          <a:latin typeface="Cambria Math" panose="02040503050406030204" pitchFamily="18" charset="0"/>
                          <a:ea typeface="Cambria Math" panose="02040503050406030204" pitchFamily="18" charset="0"/>
                        </a:rPr>
                        <m:t>𝑁</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894518" y="3841604"/>
                <a:ext cx="4233334" cy="523220"/>
              </a:xfrm>
              <a:prstGeom prst="rect">
                <a:avLst/>
              </a:prstGeom>
              <a:blipFill>
                <a:blip r:embed="rId4"/>
                <a:stretch>
                  <a:fillRect/>
                </a:stretch>
              </a:blipFill>
            </p:spPr>
            <p:txBody>
              <a:bodyPr/>
              <a:lstStyle/>
              <a:p>
                <a:r>
                  <a:rPr lang="ko-KR" altLang="en-US">
                    <a:noFill/>
                  </a:rPr>
                  <a:t> </a:t>
                </a:r>
              </a:p>
            </p:txBody>
          </p:sp>
        </mc:Fallback>
      </mc:AlternateContent>
      <p:pic>
        <p:nvPicPr>
          <p:cNvPr id="8" name="그림 7" descr="실내, 책, 선반, 메가폰이(가) 표시된 사진&#10;&#10;자동 생성된 설명">
            <a:extLst>
              <a:ext uri="{FF2B5EF4-FFF2-40B4-BE49-F238E27FC236}">
                <a16:creationId xmlns:a16="http://schemas.microsoft.com/office/drawing/2014/main" id="{F870BA95-17D4-B7AB-9329-E8BDAAAB0086}"/>
              </a:ext>
            </a:extLst>
          </p:cNvPr>
          <p:cNvPicPr>
            <a:picLocks noChangeAspect="1"/>
          </p:cNvPicPr>
          <p:nvPr/>
        </p:nvPicPr>
        <p:blipFill>
          <a:blip r:embed="rId5"/>
          <a:stretch>
            <a:fillRect/>
          </a:stretch>
        </p:blipFill>
        <p:spPr>
          <a:xfrm>
            <a:off x="546128" y="2015028"/>
            <a:ext cx="1926691" cy="1445018"/>
          </a:xfrm>
          <a:prstGeom prst="rect">
            <a:avLst/>
          </a:prstGeom>
        </p:spPr>
      </p:pic>
      <p:pic>
        <p:nvPicPr>
          <p:cNvPr id="14" name="그림 13" descr="실내, 책, 메가폰, 선반이(가) 표시된 사진&#10;&#10;자동 생성된 설명">
            <a:extLst>
              <a:ext uri="{FF2B5EF4-FFF2-40B4-BE49-F238E27FC236}">
                <a16:creationId xmlns:a16="http://schemas.microsoft.com/office/drawing/2014/main" id="{AE4A59B8-0ED3-E49B-745A-D3D4ACC6ADAB}"/>
              </a:ext>
            </a:extLst>
          </p:cNvPr>
          <p:cNvPicPr>
            <a:picLocks noChangeAspect="1"/>
          </p:cNvPicPr>
          <p:nvPr/>
        </p:nvPicPr>
        <p:blipFill>
          <a:blip r:embed="rId6"/>
          <a:stretch>
            <a:fillRect/>
          </a:stretch>
        </p:blipFill>
        <p:spPr>
          <a:xfrm>
            <a:off x="3201161" y="2015028"/>
            <a:ext cx="1926691" cy="1445018"/>
          </a:xfrm>
          <a:prstGeom prst="rect">
            <a:avLst/>
          </a:prstGeom>
        </p:spPr>
      </p:pic>
      <p:sp>
        <p:nvSpPr>
          <p:cNvPr id="15" name="TextBox 14">
            <a:extLst>
              <a:ext uri="{FF2B5EF4-FFF2-40B4-BE49-F238E27FC236}">
                <a16:creationId xmlns:a16="http://schemas.microsoft.com/office/drawing/2014/main" id="{C190599D-1AE2-DC92-400D-50A0BC001C30}"/>
              </a:ext>
            </a:extLst>
          </p:cNvPr>
          <p:cNvSpPr txBox="1"/>
          <p:nvPr/>
        </p:nvSpPr>
        <p:spPr>
          <a:xfrm>
            <a:off x="1651513" y="1323574"/>
            <a:ext cx="2370953" cy="523220"/>
          </a:xfrm>
          <a:prstGeom prst="rect">
            <a:avLst/>
          </a:prstGeom>
          <a:noFill/>
        </p:spPr>
        <p:txBody>
          <a:bodyPr wrap="square" rtlCol="0">
            <a:spAutoFit/>
          </a:bodyPr>
          <a:lstStyle/>
          <a:p>
            <a:pPr algn="ctr"/>
            <a:r>
              <a:rPr lang="en-US" altLang="ko-KR" sz="2800" dirty="0">
                <a:latin typeface="Times New Roman" panose="02020603050405020304" pitchFamily="18" charset="0"/>
                <a:cs typeface="Times New Roman" panose="02020603050405020304" pitchFamily="18" charset="0"/>
              </a:rPr>
              <a:t>Single Image</a:t>
            </a:r>
          </a:p>
        </p:txBody>
      </p:sp>
      <p:cxnSp>
        <p:nvCxnSpPr>
          <p:cNvPr id="18" name="직선 화살표 연결선 17">
            <a:extLst>
              <a:ext uri="{FF2B5EF4-FFF2-40B4-BE49-F238E27FC236}">
                <a16:creationId xmlns:a16="http://schemas.microsoft.com/office/drawing/2014/main" id="{07F8DC6C-5D5D-2915-8EE1-FC4AA8E4A7C2}"/>
              </a:ext>
            </a:extLst>
          </p:cNvPr>
          <p:cNvCxnSpPr>
            <a:stCxn id="8" idx="3"/>
            <a:endCxn id="14" idx="1"/>
          </p:cNvCxnSpPr>
          <p:nvPr/>
        </p:nvCxnSpPr>
        <p:spPr>
          <a:xfrm>
            <a:off x="2472819" y="2737537"/>
            <a:ext cx="728342"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677612-0C98-CE36-9048-330DE814C495}"/>
              </a:ext>
            </a:extLst>
          </p:cNvPr>
          <p:cNvSpPr txBox="1"/>
          <p:nvPr/>
        </p:nvSpPr>
        <p:spPr>
          <a:xfrm>
            <a:off x="8169534" y="1323574"/>
            <a:ext cx="2370953" cy="523220"/>
          </a:xfrm>
          <a:prstGeom prst="rect">
            <a:avLst/>
          </a:prstGeom>
          <a:noFill/>
        </p:spPr>
        <p:txBody>
          <a:bodyPr wrap="square" rtlCol="0">
            <a:spAutoFit/>
          </a:bodyPr>
          <a:lstStyle/>
          <a:p>
            <a:pPr algn="ctr"/>
            <a:r>
              <a:rPr lang="en-US" altLang="ko-KR" sz="2800" dirty="0">
                <a:latin typeface="Times New Roman" panose="02020603050405020304" pitchFamily="18" charset="0"/>
                <a:cs typeface="Times New Roman" panose="02020603050405020304" pitchFamily="18" charset="0"/>
              </a:rPr>
              <a:t>Multi Image</a:t>
            </a:r>
          </a:p>
        </p:txBody>
      </p:sp>
      <p:grpSp>
        <p:nvGrpSpPr>
          <p:cNvPr id="53" name="그룹 52">
            <a:extLst>
              <a:ext uri="{FF2B5EF4-FFF2-40B4-BE49-F238E27FC236}">
                <a16:creationId xmlns:a16="http://schemas.microsoft.com/office/drawing/2014/main" id="{886A9BD0-80F3-3FCF-F4E1-B4AB2450E2F8}"/>
              </a:ext>
            </a:extLst>
          </p:cNvPr>
          <p:cNvGrpSpPr/>
          <p:nvPr/>
        </p:nvGrpSpPr>
        <p:grpSpPr>
          <a:xfrm>
            <a:off x="6914124" y="2015028"/>
            <a:ext cx="4881772" cy="3303986"/>
            <a:chOff x="6937783" y="2015028"/>
            <a:chExt cx="4881772" cy="3303986"/>
          </a:xfrm>
        </p:grpSpPr>
        <p:pic>
          <p:nvPicPr>
            <p:cNvPr id="21" name="그림 20" descr="실내, 책, 선반, 메가폰이(가) 표시된 사진&#10;&#10;자동 생성된 설명">
              <a:extLst>
                <a:ext uri="{FF2B5EF4-FFF2-40B4-BE49-F238E27FC236}">
                  <a16:creationId xmlns:a16="http://schemas.microsoft.com/office/drawing/2014/main" id="{621520CB-6367-2DD2-D915-C0B6F8D91AD5}"/>
                </a:ext>
              </a:extLst>
            </p:cNvPr>
            <p:cNvPicPr>
              <a:picLocks noChangeAspect="1"/>
            </p:cNvPicPr>
            <p:nvPr/>
          </p:nvPicPr>
          <p:blipFill>
            <a:blip r:embed="rId5"/>
            <a:stretch>
              <a:fillRect/>
            </a:stretch>
          </p:blipFill>
          <p:spPr>
            <a:xfrm>
              <a:off x="6937783" y="3319321"/>
              <a:ext cx="1440000" cy="1080000"/>
            </a:xfrm>
            <a:prstGeom prst="rect">
              <a:avLst/>
            </a:prstGeom>
          </p:spPr>
        </p:pic>
        <p:pic>
          <p:nvPicPr>
            <p:cNvPr id="23" name="그림 22" descr="실내, 책, 선반, 메가폰이(가) 표시된 사진&#10;&#10;자동 생성된 설명">
              <a:extLst>
                <a:ext uri="{FF2B5EF4-FFF2-40B4-BE49-F238E27FC236}">
                  <a16:creationId xmlns:a16="http://schemas.microsoft.com/office/drawing/2014/main" id="{89436D41-1520-94E5-3E28-4BF92E86CC6C}"/>
                </a:ext>
              </a:extLst>
            </p:cNvPr>
            <p:cNvPicPr>
              <a:picLocks noChangeAspect="1"/>
            </p:cNvPicPr>
            <p:nvPr/>
          </p:nvPicPr>
          <p:blipFill>
            <a:blip r:embed="rId7"/>
            <a:stretch>
              <a:fillRect/>
            </a:stretch>
          </p:blipFill>
          <p:spPr>
            <a:xfrm>
              <a:off x="6937783" y="2015028"/>
              <a:ext cx="1440000" cy="1080000"/>
            </a:xfrm>
            <a:prstGeom prst="rect">
              <a:avLst/>
            </a:prstGeom>
          </p:spPr>
        </p:pic>
        <p:pic>
          <p:nvPicPr>
            <p:cNvPr id="25" name="그림 24" descr="책, 실내, 선반, 메가폰이(가) 표시된 사진&#10;&#10;자동 생성된 설명">
              <a:extLst>
                <a:ext uri="{FF2B5EF4-FFF2-40B4-BE49-F238E27FC236}">
                  <a16:creationId xmlns:a16="http://schemas.microsoft.com/office/drawing/2014/main" id="{3C745D55-E623-6249-DF75-98CEF4B188CD}"/>
                </a:ext>
              </a:extLst>
            </p:cNvPr>
            <p:cNvPicPr>
              <a:picLocks noChangeAspect="1"/>
            </p:cNvPicPr>
            <p:nvPr/>
          </p:nvPicPr>
          <p:blipFill>
            <a:blip r:embed="rId8"/>
            <a:stretch>
              <a:fillRect/>
            </a:stretch>
          </p:blipFill>
          <p:spPr>
            <a:xfrm>
              <a:off x="8658669" y="2015028"/>
              <a:ext cx="1440000" cy="1080000"/>
            </a:xfrm>
            <a:prstGeom prst="rect">
              <a:avLst/>
            </a:prstGeom>
          </p:spPr>
        </p:pic>
        <p:pic>
          <p:nvPicPr>
            <p:cNvPr id="27" name="그림 26" descr="실내, 책, 선반이(가) 표시된 사진&#10;&#10;자동 생성된 설명">
              <a:extLst>
                <a:ext uri="{FF2B5EF4-FFF2-40B4-BE49-F238E27FC236}">
                  <a16:creationId xmlns:a16="http://schemas.microsoft.com/office/drawing/2014/main" id="{171ED5DD-441C-B750-50BF-FB3ADF3FAB83}"/>
                </a:ext>
              </a:extLst>
            </p:cNvPr>
            <p:cNvPicPr>
              <a:picLocks noChangeAspect="1"/>
            </p:cNvPicPr>
            <p:nvPr/>
          </p:nvPicPr>
          <p:blipFill>
            <a:blip r:embed="rId9"/>
            <a:stretch>
              <a:fillRect/>
            </a:stretch>
          </p:blipFill>
          <p:spPr>
            <a:xfrm>
              <a:off x="10379555" y="2015028"/>
              <a:ext cx="1440000" cy="1080000"/>
            </a:xfrm>
            <a:prstGeom prst="rect">
              <a:avLst/>
            </a:prstGeom>
          </p:spPr>
        </p:pic>
        <p:pic>
          <p:nvPicPr>
            <p:cNvPr id="29" name="그림 28" descr="책, 실내, 선반, 책장이(가) 표시된 사진&#10;&#10;자동 생성된 설명">
              <a:extLst>
                <a:ext uri="{FF2B5EF4-FFF2-40B4-BE49-F238E27FC236}">
                  <a16:creationId xmlns:a16="http://schemas.microsoft.com/office/drawing/2014/main" id="{1A9FFB12-2BA4-B973-0025-6042502108C0}"/>
                </a:ext>
              </a:extLst>
            </p:cNvPr>
            <p:cNvPicPr>
              <a:picLocks noChangeAspect="1"/>
            </p:cNvPicPr>
            <p:nvPr/>
          </p:nvPicPr>
          <p:blipFill>
            <a:blip r:embed="rId10"/>
            <a:stretch>
              <a:fillRect/>
            </a:stretch>
          </p:blipFill>
          <p:spPr>
            <a:xfrm>
              <a:off x="10379555" y="3319321"/>
              <a:ext cx="1440000" cy="1080000"/>
            </a:xfrm>
            <a:prstGeom prst="rect">
              <a:avLst/>
            </a:prstGeom>
          </p:spPr>
        </p:pic>
        <p:pic>
          <p:nvPicPr>
            <p:cNvPr id="31" name="그림 30" descr="실내, 책, 메가폰, 선반이(가) 표시된 사진&#10;&#10;자동 생성된 설명">
              <a:extLst>
                <a:ext uri="{FF2B5EF4-FFF2-40B4-BE49-F238E27FC236}">
                  <a16:creationId xmlns:a16="http://schemas.microsoft.com/office/drawing/2014/main" id="{498D729A-33F2-8710-23BB-604DC6EA787E}"/>
                </a:ext>
              </a:extLst>
            </p:cNvPr>
            <p:cNvPicPr>
              <a:picLocks noChangeAspect="1"/>
            </p:cNvPicPr>
            <p:nvPr/>
          </p:nvPicPr>
          <p:blipFill>
            <a:blip r:embed="rId6"/>
            <a:stretch>
              <a:fillRect/>
            </a:stretch>
          </p:blipFill>
          <p:spPr>
            <a:xfrm>
              <a:off x="8658669" y="4239014"/>
              <a:ext cx="1440000" cy="1080000"/>
            </a:xfrm>
            <a:prstGeom prst="rect">
              <a:avLst/>
            </a:prstGeom>
          </p:spPr>
        </p:pic>
        <p:sp>
          <p:nvSpPr>
            <p:cNvPr id="32" name="화살표: 아래쪽 31">
              <a:extLst>
                <a:ext uri="{FF2B5EF4-FFF2-40B4-BE49-F238E27FC236}">
                  <a16:creationId xmlns:a16="http://schemas.microsoft.com/office/drawing/2014/main" id="{4588BE0D-D047-C0FB-5D6E-8E2463AE9177}"/>
                </a:ext>
              </a:extLst>
            </p:cNvPr>
            <p:cNvSpPr/>
            <p:nvPr/>
          </p:nvSpPr>
          <p:spPr>
            <a:xfrm>
              <a:off x="9246589" y="3881525"/>
              <a:ext cx="264160" cy="355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a:extLst>
                <a:ext uri="{FF2B5EF4-FFF2-40B4-BE49-F238E27FC236}">
                  <a16:creationId xmlns:a16="http://schemas.microsoft.com/office/drawing/2014/main" id="{631CB424-BE8D-301C-C139-4C07E0C9BD63}"/>
                </a:ext>
              </a:extLst>
            </p:cNvPr>
            <p:cNvCxnSpPr>
              <a:stCxn id="25" idx="2"/>
              <a:endCxn id="32" idx="0"/>
            </p:cNvCxnSpPr>
            <p:nvPr/>
          </p:nvCxnSpPr>
          <p:spPr>
            <a:xfrm>
              <a:off x="9378669" y="3095028"/>
              <a:ext cx="0" cy="7864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34AE73F9-43F8-EB0D-6AFA-E5F2F1F9A986}"/>
                </a:ext>
              </a:extLst>
            </p:cNvPr>
            <p:cNvCxnSpPr>
              <a:stCxn id="21" idx="3"/>
              <a:endCxn id="32" idx="0"/>
            </p:cNvCxnSpPr>
            <p:nvPr/>
          </p:nvCxnSpPr>
          <p:spPr>
            <a:xfrm>
              <a:off x="8377783" y="3859321"/>
              <a:ext cx="1000886" cy="2220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1EF20C64-38F1-7528-0859-0844F8B0185F}"/>
                </a:ext>
              </a:extLst>
            </p:cNvPr>
            <p:cNvCxnSpPr>
              <a:stCxn id="29" idx="1"/>
              <a:endCxn id="32" idx="0"/>
            </p:cNvCxnSpPr>
            <p:nvPr/>
          </p:nvCxnSpPr>
          <p:spPr>
            <a:xfrm flipH="1">
              <a:off x="9378669" y="3859321"/>
              <a:ext cx="1000886" cy="2220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91DE9EBF-1C75-24B8-D9C3-E7D1D823DC0F}"/>
                </a:ext>
              </a:extLst>
            </p:cNvPr>
            <p:cNvCxnSpPr>
              <a:cxnSpLocks/>
              <a:endCxn id="32" idx="0"/>
            </p:cNvCxnSpPr>
            <p:nvPr/>
          </p:nvCxnSpPr>
          <p:spPr>
            <a:xfrm>
              <a:off x="8377783" y="3095028"/>
              <a:ext cx="1000886" cy="786497"/>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D0CCE00C-A5FF-2A66-6BB7-55C9D6D14702}"/>
                </a:ext>
              </a:extLst>
            </p:cNvPr>
            <p:cNvCxnSpPr>
              <a:cxnSpLocks/>
              <a:stCxn id="32" idx="0"/>
            </p:cNvCxnSpPr>
            <p:nvPr/>
          </p:nvCxnSpPr>
          <p:spPr>
            <a:xfrm flipV="1">
              <a:off x="9378669" y="3095028"/>
              <a:ext cx="1000886" cy="786497"/>
            </a:xfrm>
            <a:prstGeom prst="line">
              <a:avLst/>
            </a:prstGeom>
            <a:ln w="317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D1203D5-EC79-0445-F956-04B3EBAB5C62}"/>
                  </a:ext>
                </a:extLst>
              </p:cNvPr>
              <p:cNvSpPr txBox="1"/>
              <p:nvPr/>
            </p:nvSpPr>
            <p:spPr>
              <a:xfrm>
                <a:off x="8342232" y="5602858"/>
                <a:ext cx="2025555"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2400" i="1" smtClean="0">
                              <a:solidFill>
                                <a:srgbClr val="836967"/>
                              </a:solidFill>
                              <a:latin typeface="Cambria Math" panose="02040503050406030204" pitchFamily="18" charset="0"/>
                            </a:rPr>
                          </m:ctrlPr>
                        </m:accPr>
                        <m:e>
                          <m:r>
                            <a:rPr lang="ko-KR" altLang="en-US" sz="2400" i="1">
                              <a:latin typeface="Cambria Math" panose="02040503050406030204" pitchFamily="18" charset="0"/>
                            </a:rPr>
                            <m:t>𝑋</m:t>
                          </m:r>
                        </m:e>
                      </m:acc>
                      <m:r>
                        <a:rPr lang="ko-KR" altLang="en-US" sz="2400" i="0">
                          <a:latin typeface="Cambria Math" panose="02040503050406030204" pitchFamily="18" charset="0"/>
                        </a:rPr>
                        <m:t>=</m:t>
                      </m:r>
                      <m:f>
                        <m:fPr>
                          <m:ctrlPr>
                            <a:rPr lang="ko-KR" altLang="en-US" sz="2400" i="1">
                              <a:solidFill>
                                <a:srgbClr val="836967"/>
                              </a:solidFill>
                              <a:latin typeface="Cambria Math" panose="02040503050406030204" pitchFamily="18" charset="0"/>
                            </a:rPr>
                          </m:ctrlPr>
                        </m:fPr>
                        <m:num>
                          <m:r>
                            <a:rPr lang="ko-KR" altLang="en-US" sz="2400" i="0">
                              <a:latin typeface="Cambria Math" panose="02040503050406030204" pitchFamily="18" charset="0"/>
                            </a:rPr>
                            <m:t>1</m:t>
                          </m:r>
                        </m:num>
                        <m:den>
                          <m:r>
                            <a:rPr lang="ko-KR" altLang="en-US" sz="2400" i="1">
                              <a:latin typeface="Cambria Math" panose="02040503050406030204" pitchFamily="18" charset="0"/>
                            </a:rPr>
                            <m:t>𝑀</m:t>
                          </m:r>
                        </m:den>
                      </m:f>
                      <m:nary>
                        <m:naryPr>
                          <m:chr m:val="∑"/>
                          <m:limLoc m:val="subSup"/>
                          <m:grow m:val="on"/>
                          <m:ctrlPr>
                            <a:rPr lang="ko-KR" altLang="en-US" sz="2400" i="1">
                              <a:latin typeface="Cambria Math" panose="02040503050406030204" pitchFamily="18" charset="0"/>
                            </a:rPr>
                          </m:ctrlPr>
                        </m:naryPr>
                        <m:sub>
                          <m:r>
                            <a:rPr lang="ko-KR" altLang="en-US" sz="2400" i="1">
                              <a:latin typeface="Cambria Math" panose="02040503050406030204" pitchFamily="18" charset="0"/>
                            </a:rPr>
                            <m:t>𝑖</m:t>
                          </m:r>
                          <m:r>
                            <a:rPr lang="ko-KR" altLang="en-US" sz="2400" i="0">
                              <a:latin typeface="Cambria Math" panose="02040503050406030204" pitchFamily="18" charset="0"/>
                            </a:rPr>
                            <m:t>=1</m:t>
                          </m:r>
                        </m:sub>
                        <m:sup>
                          <m:r>
                            <a:rPr lang="ko-KR" altLang="en-US" sz="2400" i="1">
                              <a:latin typeface="Cambria Math" panose="02040503050406030204" pitchFamily="18" charset="0"/>
                            </a:rPr>
                            <m:t>𝑀</m:t>
                          </m:r>
                        </m:sup>
                        <m:e>
                          <m:sSub>
                            <m:sSubPr>
                              <m:ctrlPr>
                                <a:rPr lang="ko-KR" altLang="en-US" sz="2400" i="1">
                                  <a:solidFill>
                                    <a:srgbClr val="836967"/>
                                  </a:solidFill>
                                  <a:latin typeface="Cambria Math" panose="02040503050406030204" pitchFamily="18" charset="0"/>
                                </a:rPr>
                              </m:ctrlPr>
                            </m:sSubPr>
                            <m:e>
                              <m:r>
                                <a:rPr lang="ko-KR" altLang="en-US" sz="2400" i="1">
                                  <a:latin typeface="Cambria Math" panose="02040503050406030204" pitchFamily="18" charset="0"/>
                                </a:rPr>
                                <m:t>𝑌</m:t>
                              </m:r>
                            </m:e>
                            <m:sub>
                              <m:r>
                                <a:rPr lang="ko-KR" altLang="en-US" sz="2400" i="1">
                                  <a:latin typeface="Cambria Math" panose="02040503050406030204" pitchFamily="18" charset="0"/>
                                </a:rPr>
                                <m:t>𝑖</m:t>
                              </m:r>
                            </m:sub>
                          </m:sSub>
                        </m:e>
                      </m:nary>
                    </m:oMath>
                  </m:oMathPara>
                </a14:m>
                <a:endParaRPr lang="ko-KR" altLang="en-US" sz="2400" dirty="0"/>
              </a:p>
            </p:txBody>
          </p:sp>
        </mc:Choice>
        <mc:Fallback xmlns="">
          <p:sp>
            <p:nvSpPr>
              <p:cNvPr id="54" name="TextBox 53">
                <a:extLst>
                  <a:ext uri="{FF2B5EF4-FFF2-40B4-BE49-F238E27FC236}">
                    <a16:creationId xmlns:a16="http://schemas.microsoft.com/office/drawing/2014/main" id="{3D1203D5-EC79-0445-F956-04B3EBAB5C62}"/>
                  </a:ext>
                </a:extLst>
              </p:cNvPr>
              <p:cNvSpPr txBox="1">
                <a:spLocks noRot="1" noChangeAspect="1" noMove="1" noResize="1" noEditPoints="1" noAdjustHandles="1" noChangeArrowheads="1" noChangeShapeType="1" noTextEdit="1"/>
              </p:cNvSpPr>
              <p:nvPr/>
            </p:nvSpPr>
            <p:spPr>
              <a:xfrm>
                <a:off x="8342232" y="5602858"/>
                <a:ext cx="2025555" cy="755913"/>
              </a:xfrm>
              <a:prstGeom prst="rect">
                <a:avLst/>
              </a:prstGeom>
              <a:blipFill>
                <a:blip r:embed="rId11"/>
                <a:stretch>
                  <a:fillRect/>
                </a:stretch>
              </a:blipFill>
            </p:spPr>
            <p:txBody>
              <a:bodyPr/>
              <a:lstStyle/>
              <a:p>
                <a:r>
                  <a:rPr lang="ko-KR" altLang="en-US">
                    <a:noFill/>
                  </a:rPr>
                  <a:t> </a:t>
                </a:r>
              </a:p>
            </p:txBody>
          </p:sp>
        </mc:Fallback>
      </mc:AlternateContent>
      <p:sp>
        <p:nvSpPr>
          <p:cNvPr id="55" name="TextBox 54">
            <a:extLst>
              <a:ext uri="{FF2B5EF4-FFF2-40B4-BE49-F238E27FC236}">
                <a16:creationId xmlns:a16="http://schemas.microsoft.com/office/drawing/2014/main" id="{A5870A2F-5A79-67DB-050D-BCCF5ABF469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Denoising?</a:t>
            </a:r>
            <a:endParaRPr lang="ko-KR"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168251"/>
      </p:ext>
    </p:extLst>
  </p:cSld>
  <p:clrMapOvr>
    <a:masterClrMapping/>
  </p:clrMapOvr>
  <p:timing>
    <p:tnLst>
      <p:par>
        <p:cTn id="1" dur="indefinite" restart="never" nodeType="tmRoot">
          <p:childTnLst>
            <p:par>
              <p:cTn id="2"/>
            </p:par>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27788624"/>
      </p:ext>
    </p:extLst>
  </p:cSld>
  <p:clrMapOvr>
    <a:masterClrMapping/>
  </p:clrMapOvr>
  <p:timing>
    <p:tnLst>
      <p:par>
        <p:cTn id="1" dur="indefinite" restart="never" nodeType="tmRoot">
          <p:childTnLst>
            <p:par>
              <p:cTn id="2"/>
            </p:par>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i="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502267"/>
      </p:ext>
    </p:extLst>
  </p:cSld>
  <p:clrMapOvr>
    <a:masterClrMapping/>
  </p:clrMapOvr>
  <p:timing>
    <p:tnLst>
      <p:par>
        <p:cTn id="1" dur="indefinite" restart="never" nodeType="tmRoot">
          <p:childTnLst>
            <p:par>
              <p:cTn id="2"/>
            </p:par>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m:t>
                                  </m:r>
                                  <m:r>
                                    <a:rPr lang="en-US" altLang="ko-KR" sz="1600" i="1">
                                      <a:latin typeface="Cambria Math" panose="02040503050406030204" pitchFamily="18" charset="0"/>
                                    </a:rPr>
                                    <m:t>1</m:t>
                                  </m:r>
                                </m:e>
                              </m:d>
                              <m:r>
                                <a:rPr lang="en-US" altLang="ko-KR" sz="1600" i="1">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m:t>
                      </m:r>
                    </m:oMath>
                  </m:oMathPara>
                </a14:m>
                <a:endParaRPr lang="ko-KR" altLang="en-US" sz="1600" dirty="0">
                  <a:solidFill>
                    <a:srgbClr val="FF0000"/>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07372595"/>
      </p:ext>
    </p:extLst>
  </p:cSld>
  <p:clrMapOvr>
    <a:masterClrMapping/>
  </p:clrMapOvr>
  <p:timing>
    <p:tnLst>
      <p:par>
        <p:cTn id="1" dur="indefinite" restart="never" nodeType="tmRoot">
          <p:childTnLst>
            <p:par>
              <p:cTn id="2"/>
            </p:par>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𝑑</m:t>
                                  </m:r>
                                  <m:r>
                                    <a:rPr lang="en-US" altLang="ko-KR" sz="1600" b="0" i="1" smtClean="0">
                                      <a:solidFill>
                                        <a:srgbClr val="FF0000"/>
                                      </a:solidFill>
                                      <a:latin typeface="Cambria Math" panose="02040503050406030204" pitchFamily="18" charset="0"/>
                                    </a:rPr>
                                    <m:t>+</m:t>
                                  </m:r>
                                  <m:r>
                                    <a:rPr lang="en-US" altLang="ko-KR" sz="1600" i="1">
                                      <a:solidFill>
                                        <a:srgbClr val="FF0000"/>
                                      </a:solidFill>
                                      <a:latin typeface="Cambria Math" panose="02040503050406030204" pitchFamily="18" charset="0"/>
                                    </a:rPr>
                                    <m:t>1</m:t>
                                  </m:r>
                                </m:e>
                              </m:d>
                              <m:r>
                                <a:rPr lang="en-US" altLang="ko-KR" sz="1600" i="1">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ko-KR" altLang="en-US" sz="1600">
                                      <a:solidFill>
                                        <a:srgbClr val="FF0000"/>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a:solidFill>
                                        <a:srgbClr val="836967"/>
                                      </a:solidFill>
                                      <a:latin typeface="Cambria Math" panose="02040503050406030204" pitchFamily="18" charset="0"/>
                                    </a:rPr>
                                  </m:ctrlPr>
                                </m:limLowPr>
                                <m:e>
                                  <m:r>
                                    <m:rPr>
                                      <m:sty m:val="p"/>
                                    </m:rPr>
                                    <a:rPr lang="ko-KR" altLang="en-US" sz="1600" i="0">
                                      <a:latin typeface="Cambria Math" panose="02040503050406030204" pitchFamily="18" charset="0"/>
                                    </a:rPr>
                                    <m:t>min</m:t>
                                  </m:r>
                                </m:e>
                                <m:lim>
                                  <m:r>
                                    <a:rPr lang="ko-KR" altLang="en-US" sz="1600" i="0">
                                      <a:latin typeface="Cambria Math" panose="02040503050406030204" pitchFamily="18" charset="0"/>
                                    </a:rPr>
                                    <m:t>ⅈ</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𝑖</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en-US" altLang="ko-KR" sz="1600" b="0" i="0" smtClean="0">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6359884"/>
      </p:ext>
    </p:extLst>
  </p:cSld>
  <p:clrMapOvr>
    <a:masterClrMapping/>
  </p:clrMapOvr>
  <p:timing>
    <p:tnLst>
      <p:par>
        <p:cTn id="1" dur="indefinite" restart="never" nodeType="tmRoot">
          <p:childTnLst>
            <p:par>
              <p:cTn id="2"/>
            </p:par>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i="0">
                                      <a:solidFill>
                                        <a:srgbClr val="FF0000"/>
                                      </a:solidFill>
                                      <a:latin typeface="Cambria Math" panose="02040503050406030204" pitchFamily="18" charset="0"/>
                                    </a:rPr>
                                    <m:t>min</m:t>
                                  </m:r>
                                </m:e>
                                <m:lim>
                                  <m:r>
                                    <a:rPr lang="ko-KR" altLang="en-US" sz="1600" i="0">
                                      <a:solidFill>
                                        <a:srgbClr val="FF0000"/>
                                      </a:solidFill>
                                      <a:latin typeface="Cambria Math" panose="02040503050406030204" pitchFamily="18" charset="0"/>
                                    </a:rPr>
                                    <m:t>ⅈ</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𝑖</m:t>
                                  </m:r>
                                </m:e>
                              </m:d>
                              <m:r>
                                <a:rPr lang="en-US" altLang="ko-KR" sz="1600" b="0" i="1" smtClean="0">
                                  <a:solidFill>
                                    <a:srgbClr val="FF0000"/>
                                  </a:solidFill>
                                  <a:latin typeface="Cambria Math" panose="02040503050406030204" pitchFamily="18" charset="0"/>
                                </a:rPr>
                                <m:t>+</m:t>
                              </m:r>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𝑃</m:t>
                                  </m:r>
                                </m:e>
                                <m:sub>
                                  <m:r>
                                    <a:rPr lang="en-US" altLang="ko-KR" sz="1600" b="0" i="0" smtClean="0">
                                      <a:solidFill>
                                        <a:srgbClr val="FF0000"/>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a:solidFill>
                                <a:srgbClr val="836967"/>
                              </a:solidFill>
                              <a:latin typeface="Cambria Math" panose="02040503050406030204" pitchFamily="18" charset="0"/>
                            </a:rPr>
                          </m:ctrlPr>
                        </m:limLowPr>
                        <m:e>
                          <m:r>
                            <m:rPr>
                              <m:sty m:val="p"/>
                            </m:rPr>
                            <a:rPr lang="ko-KR" altLang="en-US" sz="1600">
                              <a:latin typeface="Cambria Math" panose="02040503050406030204" pitchFamily="18" charset="0"/>
                            </a:rPr>
                            <m:t>min</m:t>
                          </m:r>
                        </m:e>
                        <m:lim>
                          <m:r>
                            <m:rPr>
                              <m:sty m:val="p"/>
                            </m:rPr>
                            <a:rPr lang="en-US" altLang="ko-KR" sz="1600" b="0" i="0" smtClean="0">
                              <a:latin typeface="Cambria Math" panose="02040503050406030204" pitchFamily="18" charset="0"/>
                            </a:rPr>
                            <m:t>k</m:t>
                          </m:r>
                        </m:lim>
                      </m:limLow>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en-US" altLang="ko-KR" sz="1600" b="0" i="1" smtClean="0">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26416969"/>
      </p:ext>
    </p:extLst>
  </p:cSld>
  <p:clrMapOvr>
    <a:masterClrMapping/>
  </p:clrMapOvr>
  <p:timing>
    <p:tnLst>
      <p:par>
        <p:cTn id="1" dur="indefinite" restart="never" nodeType="tmRoot">
          <p:childTnLst>
            <p:par>
              <p:cTn id="2"/>
            </p:par>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a:extLst>
              <a:ext uri="{FF2B5EF4-FFF2-40B4-BE49-F238E27FC236}">
                <a16:creationId xmlns:a16="http://schemas.microsoft.com/office/drawing/2014/main" id="{BAE440EC-E538-EB95-6078-00622039E78F}"/>
              </a:ext>
            </a:extLst>
          </p:cNvPr>
          <p:cNvGrpSpPr/>
          <p:nvPr/>
        </p:nvGrpSpPr>
        <p:grpSpPr>
          <a:xfrm>
            <a:off x="4349750" y="2609995"/>
            <a:ext cx="3492500" cy="3543300"/>
            <a:chOff x="3962065" y="2021643"/>
            <a:chExt cx="3492500" cy="3543300"/>
          </a:xfrm>
        </p:grpSpPr>
        <p:pic>
          <p:nvPicPr>
            <p:cNvPr id="62" name="그림 61" descr="라인, 사각형, 직사각형, 디자인이(가) 표시된 사진&#10;&#10;자동 생성된 설명">
              <a:extLst>
                <a:ext uri="{FF2B5EF4-FFF2-40B4-BE49-F238E27FC236}">
                  <a16:creationId xmlns:a16="http://schemas.microsoft.com/office/drawing/2014/main" id="{D6B23356-40CF-4BD8-0EDA-00119B6F94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3" name="직사각형 62">
              <a:extLst>
                <a:ext uri="{FF2B5EF4-FFF2-40B4-BE49-F238E27FC236}">
                  <a16:creationId xmlns:a16="http://schemas.microsoft.com/office/drawing/2014/main" id="{CC1CDDC1-185E-CDCA-8362-A5CF722AA3D1}"/>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평행 사변형 32">
            <a:extLst>
              <a:ext uri="{FF2B5EF4-FFF2-40B4-BE49-F238E27FC236}">
                <a16:creationId xmlns:a16="http://schemas.microsoft.com/office/drawing/2014/main" id="{5586A7AC-7341-C81F-A49C-61EFCAF2C8E7}"/>
              </a:ext>
            </a:extLst>
          </p:cNvPr>
          <p:cNvSpPr/>
          <p:nvPr/>
        </p:nvSpPr>
        <p:spPr>
          <a:xfrm>
            <a:off x="4807810" y="339985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93DDE2CD-35C0-06E5-A522-3A0C134AE1EF}"/>
              </a:ext>
            </a:extLst>
          </p:cNvPr>
          <p:cNvSpPr/>
          <p:nvPr/>
        </p:nvSpPr>
        <p:spPr>
          <a:xfrm>
            <a:off x="4800190" y="3634167"/>
            <a:ext cx="489995" cy="488253"/>
          </a:xfrm>
          <a:prstGeom prst="rect">
            <a:avLst/>
          </a:prstGeom>
          <a:solidFill>
            <a:srgbClr val="FF7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평행 사변형 34">
            <a:extLst>
              <a:ext uri="{FF2B5EF4-FFF2-40B4-BE49-F238E27FC236}">
                <a16:creationId xmlns:a16="http://schemas.microsoft.com/office/drawing/2014/main" id="{816F22C7-850F-62BC-B98E-2A6EBFEA745F}"/>
              </a:ext>
            </a:extLst>
          </p:cNvPr>
          <p:cNvSpPr/>
          <p:nvPr/>
        </p:nvSpPr>
        <p:spPr>
          <a:xfrm>
            <a:off x="5047092" y="3169793"/>
            <a:ext cx="680854"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평행 사변형 35">
            <a:extLst>
              <a:ext uri="{FF2B5EF4-FFF2-40B4-BE49-F238E27FC236}">
                <a16:creationId xmlns:a16="http://schemas.microsoft.com/office/drawing/2014/main" id="{79E420A3-236C-5A11-758D-5443CD448A42}"/>
              </a:ext>
            </a:extLst>
          </p:cNvPr>
          <p:cNvSpPr/>
          <p:nvPr/>
        </p:nvSpPr>
        <p:spPr>
          <a:xfrm>
            <a:off x="5289313" y="2943105"/>
            <a:ext cx="6453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평행 사변형 36">
            <a:extLst>
              <a:ext uri="{FF2B5EF4-FFF2-40B4-BE49-F238E27FC236}">
                <a16:creationId xmlns:a16="http://schemas.microsoft.com/office/drawing/2014/main" id="{A00FB7E3-0A91-E962-13F6-7459F1A8844F}"/>
              </a:ext>
            </a:extLst>
          </p:cNvPr>
          <p:cNvSpPr/>
          <p:nvPr/>
        </p:nvSpPr>
        <p:spPr>
          <a:xfrm>
            <a:off x="5510843" y="2711306"/>
            <a:ext cx="663897" cy="198692"/>
          </a:xfrm>
          <a:prstGeom prst="parallelogram">
            <a:avLst>
              <a:gd name="adj" fmla="val 95980"/>
            </a:avLst>
          </a:prstGeom>
          <a:solidFill>
            <a:srgbClr val="FFC5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평행 사변형 38">
            <a:extLst>
              <a:ext uri="{FF2B5EF4-FFF2-40B4-BE49-F238E27FC236}">
                <a16:creationId xmlns:a16="http://schemas.microsoft.com/office/drawing/2014/main" id="{16AD8D8C-66DE-7FCD-CD1B-7CA58E7DAB97}"/>
              </a:ext>
            </a:extLst>
          </p:cNvPr>
          <p:cNvSpPr/>
          <p:nvPr/>
        </p:nvSpPr>
        <p:spPr>
          <a:xfrm>
            <a:off x="5320255" y="3399853"/>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평행 사변형 46">
            <a:extLst>
              <a:ext uri="{FF2B5EF4-FFF2-40B4-BE49-F238E27FC236}">
                <a16:creationId xmlns:a16="http://schemas.microsoft.com/office/drawing/2014/main" id="{4EE766DC-A130-4350-BC8A-8D43BC4830EB}"/>
              </a:ext>
            </a:extLst>
          </p:cNvPr>
          <p:cNvSpPr/>
          <p:nvPr/>
        </p:nvSpPr>
        <p:spPr>
          <a:xfrm>
            <a:off x="5559537"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평행 사변형 47">
            <a:extLst>
              <a:ext uri="{FF2B5EF4-FFF2-40B4-BE49-F238E27FC236}">
                <a16:creationId xmlns:a16="http://schemas.microsoft.com/office/drawing/2014/main" id="{E0D7D08E-EAD5-324A-66DC-376CCBDFE1D2}"/>
              </a:ext>
            </a:extLst>
          </p:cNvPr>
          <p:cNvSpPr/>
          <p:nvPr/>
        </p:nvSpPr>
        <p:spPr>
          <a:xfrm>
            <a:off x="5801758"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평행 사변형 48">
            <a:extLst>
              <a:ext uri="{FF2B5EF4-FFF2-40B4-BE49-F238E27FC236}">
                <a16:creationId xmlns:a16="http://schemas.microsoft.com/office/drawing/2014/main" id="{6E47992E-B14E-D7E6-550E-1234C6DA5E58}"/>
              </a:ext>
            </a:extLst>
          </p:cNvPr>
          <p:cNvSpPr/>
          <p:nvPr/>
        </p:nvSpPr>
        <p:spPr>
          <a:xfrm>
            <a:off x="6023288"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평행 사변형 49">
            <a:extLst>
              <a:ext uri="{FF2B5EF4-FFF2-40B4-BE49-F238E27FC236}">
                <a16:creationId xmlns:a16="http://schemas.microsoft.com/office/drawing/2014/main" id="{21E53C84-18B5-D9EF-8C79-D57D77F663CE}"/>
              </a:ext>
            </a:extLst>
          </p:cNvPr>
          <p:cNvSpPr/>
          <p:nvPr/>
        </p:nvSpPr>
        <p:spPr>
          <a:xfrm>
            <a:off x="5839491"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평행 사변형 50">
            <a:extLst>
              <a:ext uri="{FF2B5EF4-FFF2-40B4-BE49-F238E27FC236}">
                <a16:creationId xmlns:a16="http://schemas.microsoft.com/office/drawing/2014/main" id="{08EEE4E7-2FF7-B0B9-491E-2A47506B76EA}"/>
              </a:ext>
            </a:extLst>
          </p:cNvPr>
          <p:cNvSpPr/>
          <p:nvPr/>
        </p:nvSpPr>
        <p:spPr>
          <a:xfrm>
            <a:off x="6078773"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평행 사변형 51">
            <a:extLst>
              <a:ext uri="{FF2B5EF4-FFF2-40B4-BE49-F238E27FC236}">
                <a16:creationId xmlns:a16="http://schemas.microsoft.com/office/drawing/2014/main" id="{C706E36D-CA44-EB78-DD22-7886AFE5D907}"/>
              </a:ext>
            </a:extLst>
          </p:cNvPr>
          <p:cNvSpPr/>
          <p:nvPr/>
        </p:nvSpPr>
        <p:spPr>
          <a:xfrm>
            <a:off x="6320994" y="2943105"/>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평행 사변형 52">
            <a:extLst>
              <a:ext uri="{FF2B5EF4-FFF2-40B4-BE49-F238E27FC236}">
                <a16:creationId xmlns:a16="http://schemas.microsoft.com/office/drawing/2014/main" id="{D791965B-27B8-8C1A-ECAB-6DD396F90EC4}"/>
              </a:ext>
            </a:extLst>
          </p:cNvPr>
          <p:cNvSpPr/>
          <p:nvPr/>
        </p:nvSpPr>
        <p:spPr>
          <a:xfrm>
            <a:off x="6542524" y="2711306"/>
            <a:ext cx="663897"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평행 사변형 53">
            <a:extLst>
              <a:ext uri="{FF2B5EF4-FFF2-40B4-BE49-F238E27FC236}">
                <a16:creationId xmlns:a16="http://schemas.microsoft.com/office/drawing/2014/main" id="{9F970401-CDEB-E4CB-27A5-DC7AA3EA4595}"/>
              </a:ext>
            </a:extLst>
          </p:cNvPr>
          <p:cNvSpPr/>
          <p:nvPr/>
        </p:nvSpPr>
        <p:spPr>
          <a:xfrm>
            <a:off x="636229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평행 사변형 55">
            <a:extLst>
              <a:ext uri="{FF2B5EF4-FFF2-40B4-BE49-F238E27FC236}">
                <a16:creationId xmlns:a16="http://schemas.microsoft.com/office/drawing/2014/main" id="{7CBF9EDC-29F9-D669-D7C5-AA58182426D1}"/>
              </a:ext>
            </a:extLst>
          </p:cNvPr>
          <p:cNvSpPr/>
          <p:nvPr/>
        </p:nvSpPr>
        <p:spPr>
          <a:xfrm>
            <a:off x="6601581" y="316979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평행 사변형 56">
            <a:extLst>
              <a:ext uri="{FF2B5EF4-FFF2-40B4-BE49-F238E27FC236}">
                <a16:creationId xmlns:a16="http://schemas.microsoft.com/office/drawing/2014/main" id="{E747A62D-965A-ADE8-6474-C0EBEE08B953}"/>
              </a:ext>
            </a:extLst>
          </p:cNvPr>
          <p:cNvSpPr/>
          <p:nvPr/>
        </p:nvSpPr>
        <p:spPr>
          <a:xfrm>
            <a:off x="6830467" y="294310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평행 사변형 57">
            <a:extLst>
              <a:ext uri="{FF2B5EF4-FFF2-40B4-BE49-F238E27FC236}">
                <a16:creationId xmlns:a16="http://schemas.microsoft.com/office/drawing/2014/main" id="{8BB2A378-884B-C72A-6ABB-B1ED8B053461}"/>
              </a:ext>
            </a:extLst>
          </p:cNvPr>
          <p:cNvSpPr/>
          <p:nvPr/>
        </p:nvSpPr>
        <p:spPr>
          <a:xfrm>
            <a:off x="7051997" y="2711306"/>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E36DB0A8-1C0F-3C73-7C11-61532F0FBB8A}"/>
              </a:ext>
            </a:extLst>
          </p:cNvPr>
          <p:cNvSpPr/>
          <p:nvPr/>
        </p:nvSpPr>
        <p:spPr>
          <a:xfrm>
            <a:off x="5320255" y="3634167"/>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E109B0BD-96DB-861F-4B1B-D7ADDE682B7F}"/>
              </a:ext>
            </a:extLst>
          </p:cNvPr>
          <p:cNvSpPr/>
          <p:nvPr/>
        </p:nvSpPr>
        <p:spPr>
          <a:xfrm>
            <a:off x="5849812"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F3F4BA39-924E-7FC1-73DA-9EF1724C9EC3}"/>
              </a:ext>
            </a:extLst>
          </p:cNvPr>
          <p:cNvSpPr/>
          <p:nvPr/>
        </p:nvSpPr>
        <p:spPr>
          <a:xfrm>
            <a:off x="636229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115FCE4A-61BA-F3E5-BFE2-086B8C2C33EF}"/>
              </a:ext>
            </a:extLst>
          </p:cNvPr>
          <p:cNvSpPr/>
          <p:nvPr/>
        </p:nvSpPr>
        <p:spPr>
          <a:xfrm>
            <a:off x="4800190" y="4158343"/>
            <a:ext cx="489995" cy="488253"/>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평행 사변형 27">
            <a:extLst>
              <a:ext uri="{FF2B5EF4-FFF2-40B4-BE49-F238E27FC236}">
                <a16:creationId xmlns:a16="http://schemas.microsoft.com/office/drawing/2014/main" id="{EC4F0A13-47ED-A70F-35D1-382AABE7381C}"/>
              </a:ext>
            </a:extLst>
          </p:cNvPr>
          <p:cNvSpPr/>
          <p:nvPr/>
        </p:nvSpPr>
        <p:spPr>
          <a:xfrm rot="16200000" flipH="1">
            <a:off x="6640924" y="365497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평행 사변형 28">
            <a:extLst>
              <a:ext uri="{FF2B5EF4-FFF2-40B4-BE49-F238E27FC236}">
                <a16:creationId xmlns:a16="http://schemas.microsoft.com/office/drawing/2014/main" id="{725F5237-FC23-2C2A-32DD-9BE92959F5FE}"/>
              </a:ext>
            </a:extLst>
          </p:cNvPr>
          <p:cNvSpPr/>
          <p:nvPr/>
        </p:nvSpPr>
        <p:spPr>
          <a:xfrm rot="16200000" flipH="1">
            <a:off x="6864306" y="3418875"/>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평행 사변형 29">
            <a:extLst>
              <a:ext uri="{FF2B5EF4-FFF2-40B4-BE49-F238E27FC236}">
                <a16:creationId xmlns:a16="http://schemas.microsoft.com/office/drawing/2014/main" id="{2FC6A825-AC1C-2F50-88CE-0928EBB99763}"/>
              </a:ext>
            </a:extLst>
          </p:cNvPr>
          <p:cNvSpPr/>
          <p:nvPr/>
        </p:nvSpPr>
        <p:spPr>
          <a:xfrm rot="16200000" flipH="1">
            <a:off x="7090010" y="3194258"/>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평행 사변형 30">
            <a:extLst>
              <a:ext uri="{FF2B5EF4-FFF2-40B4-BE49-F238E27FC236}">
                <a16:creationId xmlns:a16="http://schemas.microsoft.com/office/drawing/2014/main" id="{DBFE7B5D-1A4B-0288-FBA4-11E8EAE0B89A}"/>
              </a:ext>
            </a:extLst>
          </p:cNvPr>
          <p:cNvSpPr/>
          <p:nvPr/>
        </p:nvSpPr>
        <p:spPr>
          <a:xfrm rot="16200000" flipH="1">
            <a:off x="7306551" y="2977244"/>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 - forward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75843-8037-A33A-30A1-8264286E9282}"/>
                  </a:ext>
                </a:extLst>
              </p:cNvPr>
              <p:cNvSpPr txBox="1"/>
              <p:nvPr/>
            </p:nvSpPr>
            <p:spPr>
              <a:xfrm>
                <a:off x="203522" y="1566637"/>
                <a:ext cx="1024435" cy="255634"/>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m:t>
                    </m:r>
                  </m:oMath>
                </a14:m>
                <a:r>
                  <a:rPr lang="en-US" altLang="ko-KR" sz="1200" dirty="0"/>
                  <a:t>: 0</a:t>
                </a:r>
                <a:endParaRPr lang="ko-KR" altLang="en-US" sz="1200" dirty="0"/>
              </a:p>
            </p:txBody>
          </p:sp>
        </mc:Choice>
        <mc:Fallback xmlns="">
          <p:sp>
            <p:nvSpPr>
              <p:cNvPr id="6" name="TextBox 5">
                <a:extLst>
                  <a:ext uri="{FF2B5EF4-FFF2-40B4-BE49-F238E27FC236}">
                    <a16:creationId xmlns:a16="http://schemas.microsoft.com/office/drawing/2014/main" id="{01875843-8037-A33A-30A1-8264286E9282}"/>
                  </a:ext>
                </a:extLst>
              </p:cNvPr>
              <p:cNvSpPr txBox="1">
                <a:spLocks noRot="1" noChangeAspect="1" noMove="1" noResize="1" noEditPoints="1" noAdjustHandles="1" noChangeArrowheads="1" noChangeShapeType="1" noTextEdit="1"/>
              </p:cNvSpPr>
              <p:nvPr/>
            </p:nvSpPr>
            <p:spPr>
              <a:xfrm>
                <a:off x="203522" y="1566637"/>
                <a:ext cx="1024435" cy="255634"/>
              </a:xfrm>
              <a:prstGeom prst="rect">
                <a:avLst/>
              </a:prstGeom>
              <a:blipFill>
                <a:blip r:embed="rId4"/>
                <a:stretch>
                  <a:fillRect t="-2381" b="-261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3F7E29-34AE-38B8-2676-CDD3E9077001}"/>
                  </a:ext>
                </a:extLst>
              </p:cNvPr>
              <p:cNvSpPr txBox="1"/>
              <p:nvPr/>
            </p:nvSpPr>
            <p:spPr>
              <a:xfrm>
                <a:off x="203521" y="2158909"/>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𝑐𝑢𝑟𝑟</m:t>
                    </m:r>
                  </m:oMath>
                </a14:m>
                <a:r>
                  <a:rPr lang="en-US" altLang="ko-KR" sz="1200" dirty="0"/>
                  <a:t>:</a:t>
                </a:r>
                <a:endParaRPr lang="ko-KR" altLang="en-US" sz="1200" dirty="0"/>
              </a:p>
            </p:txBody>
          </p:sp>
        </mc:Choice>
        <mc:Fallback xmlns="">
          <p:sp>
            <p:nvSpPr>
              <p:cNvPr id="46" name="TextBox 45">
                <a:extLst>
                  <a:ext uri="{FF2B5EF4-FFF2-40B4-BE49-F238E27FC236}">
                    <a16:creationId xmlns:a16="http://schemas.microsoft.com/office/drawing/2014/main" id="{8F3F7E29-34AE-38B8-2676-CDD3E9077001}"/>
                  </a:ext>
                </a:extLst>
              </p:cNvPr>
              <p:cNvSpPr txBox="1">
                <a:spLocks noRot="1" noChangeAspect="1" noMove="1" noResize="1" noEditPoints="1" noAdjustHandles="1" noChangeArrowheads="1" noChangeShapeType="1" noTextEdit="1"/>
              </p:cNvSpPr>
              <p:nvPr/>
            </p:nvSpPr>
            <p:spPr>
              <a:xfrm>
                <a:off x="203521" y="2158909"/>
                <a:ext cx="1024435" cy="276999"/>
              </a:xfrm>
              <a:prstGeom prst="rect">
                <a:avLst/>
              </a:prstGeom>
              <a:blipFill>
                <a:blip r:embed="rId5"/>
                <a:stretch>
                  <a:fillRect b="-1521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5491C6E-1C49-264B-BFB4-977E896201DB}"/>
                  </a:ext>
                </a:extLst>
              </p:cNvPr>
              <p:cNvSpPr txBox="1"/>
              <p:nvPr/>
            </p:nvSpPr>
            <p:spPr>
              <a:xfrm>
                <a:off x="1082496" y="1052142"/>
                <a:ext cx="10762113" cy="381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r>
                        <a:rPr lang="ko-KR" altLang="en-US" sz="1600" i="1">
                          <a:latin typeface="Cambria Math" panose="02040503050406030204" pitchFamily="18" charset="0"/>
                        </a:rPr>
                        <m:t>𝐷</m:t>
                      </m:r>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func>
                        <m:funcPr>
                          <m:ctrlPr>
                            <a:rPr lang="ko-KR" altLang="en-US" sz="1600" i="1">
                              <a:latin typeface="Cambria Math" panose="02040503050406030204" pitchFamily="18" charset="0"/>
                            </a:rPr>
                          </m:ctrlPr>
                        </m:funcPr>
                        <m:fName>
                          <m:r>
                            <m:rPr>
                              <m:sty m:val="p"/>
                            </m:rPr>
                            <a:rPr lang="ko-KR" altLang="en-US" sz="1600" i="0">
                              <a:latin typeface="Cambria Math" panose="02040503050406030204" pitchFamily="18" charset="0"/>
                            </a:rPr>
                            <m:t>min</m:t>
                          </m:r>
                        </m:fName>
                        <m:e>
                          <m:d>
                            <m:dPr>
                              <m:begChr m:val="{"/>
                              <m:endChr m:val="}"/>
                              <m:ctrlPr>
                                <a:rPr lang="ko-KR" altLang="en-US" sz="1600" i="1">
                                  <a:solidFill>
                                    <a:srgbClr val="836967"/>
                                  </a:solidFill>
                                  <a:latin typeface="Cambria Math" panose="02040503050406030204" pitchFamily="18" charset="0"/>
                                </a:rPr>
                              </m:ctrlPr>
                            </m:dPr>
                            <m:e>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i="0">
                                      <a:latin typeface="Cambria Math" panose="02040503050406030204" pitchFamily="18" charset="0"/>
                                    </a:rPr>
                                    <m:t>−</m:t>
                                  </m:r>
                                  <m:r>
                                    <a:rPr lang="ko-KR" altLang="en-US" sz="1600" i="1">
                                      <a:latin typeface="Cambria Math" panose="02040503050406030204" pitchFamily="18" charset="0"/>
                                    </a:rPr>
                                    <m:t>𝑟</m:t>
                                  </m:r>
                                  <m:r>
                                    <a:rPr lang="ko-KR" altLang="en-US" sz="1600" i="0">
                                      <a:latin typeface="Cambria Math" panose="02040503050406030204" pitchFamily="18" charset="0"/>
                                    </a:rPr>
                                    <m:t>,</m:t>
                                  </m:r>
                                  <m:r>
                                    <a:rPr lang="ko-KR" altLang="en-US" sz="1600" i="1">
                                      <a:latin typeface="Cambria Math" panose="02040503050406030204" pitchFamily="18" charset="0"/>
                                    </a:rPr>
                                    <m:t>𝑑</m:t>
                                  </m:r>
                                </m:e>
                              </m:d>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𝐿</m:t>
                                  </m:r>
                                </m:e>
                                <m:sub>
                                  <m:r>
                                    <a:rPr lang="ko-KR" altLang="en-US" sz="1600" i="1">
                                      <a:latin typeface="Cambria Math" panose="02040503050406030204" pitchFamily="18" charset="0"/>
                                    </a:rPr>
                                    <m:t>𝑟</m:t>
                                  </m:r>
                                </m:sub>
                              </m:sSub>
                              <m:d>
                                <m:dPr>
                                  <m:ctrlPr>
                                    <a:rPr lang="ko-KR" altLang="en-US" sz="1600" i="1">
                                      <a:solidFill>
                                        <a:srgbClr val="836967"/>
                                      </a:solidFill>
                                      <a:latin typeface="Cambria Math" panose="02040503050406030204" pitchFamily="18" charset="0"/>
                                    </a:rPr>
                                  </m:ctrlPr>
                                </m:dPr>
                                <m:e>
                                  <m:r>
                                    <a:rPr lang="ko-KR" altLang="en-US" sz="1600" i="1">
                                      <a:latin typeface="Cambria Math" panose="02040503050406030204" pitchFamily="18" charset="0"/>
                                    </a:rPr>
                                    <m:t>𝑝</m:t>
                                  </m:r>
                                  <m:r>
                                    <a:rPr lang="ko-KR" altLang="en-US" sz="1600">
                                      <a:latin typeface="Cambria Math" panose="02040503050406030204" pitchFamily="18" charset="0"/>
                                    </a:rPr>
                                    <m:t>−</m:t>
                                  </m:r>
                                  <m:r>
                                    <a:rPr lang="ko-KR" altLang="en-US" sz="1600" i="1">
                                      <a:latin typeface="Cambria Math" panose="02040503050406030204" pitchFamily="18" charset="0"/>
                                    </a:rPr>
                                    <m:t>𝑟</m:t>
                                  </m:r>
                                  <m:r>
                                    <a:rPr lang="ko-KR" altLang="en-US" sz="1600">
                                      <a:latin typeface="Cambria Math" panose="02040503050406030204" pitchFamily="18" charset="0"/>
                                    </a:rPr>
                                    <m:t>,</m:t>
                                  </m:r>
                                  <m:r>
                                    <a:rPr lang="ko-KR" altLang="en-US" sz="1600" i="1">
                                      <a:latin typeface="Cambria Math" panose="02040503050406030204" pitchFamily="18" charset="0"/>
                                    </a:rPr>
                                    <m:t>𝑑</m:t>
                                  </m:r>
                                  <m:r>
                                    <a:rPr lang="en-US" altLang="ko-KR" sz="1600" b="0" i="1" smtClean="0">
                                      <a:latin typeface="Cambria Math" panose="02040503050406030204" pitchFamily="18" charset="0"/>
                                    </a:rPr>
                                    <m:t>−1</m:t>
                                  </m:r>
                                </m:e>
                              </m:d>
                              <m:r>
                                <a:rPr lang="en-US" altLang="ko-KR" sz="1600" b="0" i="1" smtClean="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𝑃</m:t>
                                  </m:r>
                                </m:e>
                                <m:sub>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smtClean="0">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𝑑</m:t>
                                  </m:r>
                                  <m:r>
                                    <a:rPr lang="en-US" altLang="ko-KR" sz="1600" b="0" i="1" smtClean="0">
                                      <a:solidFill>
                                        <a:schemeClr val="tx1"/>
                                      </a:solidFill>
                                      <a:latin typeface="Cambria Math" panose="02040503050406030204" pitchFamily="18" charset="0"/>
                                    </a:rPr>
                                    <m:t>+</m:t>
                                  </m:r>
                                  <m:r>
                                    <a:rPr lang="en-US" altLang="ko-KR" sz="1600" i="1">
                                      <a:solidFill>
                                        <a:schemeClr val="tx1"/>
                                      </a:solidFill>
                                      <a:latin typeface="Cambria Math" panose="02040503050406030204" pitchFamily="18" charset="0"/>
                                    </a:rPr>
                                    <m:t>1</m:t>
                                  </m:r>
                                </m:e>
                              </m:d>
                              <m:r>
                                <a:rPr lang="en-US" altLang="ko-KR" sz="1600" i="1">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ko-KR" altLang="en-US" sz="1600">
                                      <a:solidFill>
                                        <a:schemeClr val="tx1"/>
                                      </a:solidFill>
                                      <a:latin typeface="Cambria Math" panose="02040503050406030204" pitchFamily="18" charset="0"/>
                                    </a:rPr>
                                    <m:t>1</m:t>
                                  </m:r>
                                </m:sub>
                              </m:sSub>
                              <m:r>
                                <a:rPr lang="en-US" altLang="ko-KR" sz="1600" b="0" i="1" smtClean="0">
                                  <a:latin typeface="Cambria Math" panose="02040503050406030204" pitchFamily="18" charset="0"/>
                                </a:rPr>
                                <m:t>, </m:t>
                              </m:r>
                              <m:limLow>
                                <m:limLowPr>
                                  <m:ctrlPr>
                                    <a:rPr lang="ko-KR" altLang="en-US" sz="1600" i="1" smtClean="0">
                                      <a:solidFill>
                                        <a:schemeClr val="tx1"/>
                                      </a:solidFill>
                                      <a:latin typeface="Cambria Math" panose="02040503050406030204" pitchFamily="18" charset="0"/>
                                    </a:rPr>
                                  </m:ctrlPr>
                                </m:limLowPr>
                                <m:e>
                                  <m:r>
                                    <m:rPr>
                                      <m:sty m:val="p"/>
                                    </m:rPr>
                                    <a:rPr lang="ko-KR" altLang="en-US" sz="1600" i="0">
                                      <a:solidFill>
                                        <a:schemeClr val="tx1"/>
                                      </a:solidFill>
                                      <a:latin typeface="Cambria Math" panose="02040503050406030204" pitchFamily="18" charset="0"/>
                                    </a:rPr>
                                    <m:t>min</m:t>
                                  </m:r>
                                </m:e>
                                <m:lim>
                                  <m:r>
                                    <a:rPr lang="ko-KR" altLang="en-US" sz="1600" i="0">
                                      <a:solidFill>
                                        <a:schemeClr val="tx1"/>
                                      </a:solidFill>
                                      <a:latin typeface="Cambria Math" panose="02040503050406030204" pitchFamily="18" charset="0"/>
                                    </a:rPr>
                                    <m:t>ⅈ</m:t>
                                  </m:r>
                                </m:lim>
                              </m:limLow>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𝐿</m:t>
                                  </m:r>
                                </m:e>
                                <m:sub>
                                  <m:r>
                                    <a:rPr lang="ko-KR" altLang="en-US" sz="1600" i="1">
                                      <a:solidFill>
                                        <a:schemeClr val="tx1"/>
                                      </a:solidFill>
                                      <a:latin typeface="Cambria Math" panose="02040503050406030204" pitchFamily="18" charset="0"/>
                                    </a:rPr>
                                    <m:t>𝑟</m:t>
                                  </m:r>
                                </m:sub>
                              </m:sSub>
                              <m:d>
                                <m:dPr>
                                  <m:ctrlPr>
                                    <a:rPr lang="ko-KR" altLang="en-US" sz="1600" i="1">
                                      <a:solidFill>
                                        <a:schemeClr val="tx1"/>
                                      </a:solidFill>
                                      <a:latin typeface="Cambria Math" panose="02040503050406030204" pitchFamily="18" charset="0"/>
                                    </a:rPr>
                                  </m:ctrlPr>
                                </m:dPr>
                                <m:e>
                                  <m:r>
                                    <a:rPr lang="ko-KR" altLang="en-US" sz="1600" i="1">
                                      <a:solidFill>
                                        <a:schemeClr val="tx1"/>
                                      </a:solidFill>
                                      <a:latin typeface="Cambria Math" panose="02040503050406030204" pitchFamily="18" charset="0"/>
                                    </a:rPr>
                                    <m:t>𝑝</m:t>
                                  </m:r>
                                  <m:r>
                                    <a:rPr lang="ko-KR" altLang="en-US" sz="1600">
                                      <a:solidFill>
                                        <a:schemeClr val="tx1"/>
                                      </a:solidFill>
                                      <a:latin typeface="Cambria Math" panose="02040503050406030204" pitchFamily="18" charset="0"/>
                                    </a:rPr>
                                    <m:t>−</m:t>
                                  </m:r>
                                  <m:r>
                                    <a:rPr lang="ko-KR" altLang="en-US" sz="1600" i="1">
                                      <a:solidFill>
                                        <a:schemeClr val="tx1"/>
                                      </a:solidFill>
                                      <a:latin typeface="Cambria Math" panose="02040503050406030204" pitchFamily="18" charset="0"/>
                                    </a:rPr>
                                    <m:t>𝑟</m:t>
                                  </m:r>
                                  <m:r>
                                    <a:rPr lang="ko-KR" altLang="en-US" sz="1600">
                                      <a:solidFill>
                                        <a:schemeClr val="tx1"/>
                                      </a:solidFill>
                                      <a:latin typeface="Cambria Math" panose="02040503050406030204" pitchFamily="18" charset="0"/>
                                    </a:rPr>
                                    <m:t>,</m:t>
                                  </m:r>
                                  <m:r>
                                    <a:rPr lang="en-US" altLang="ko-KR" sz="1600" b="0" i="1" smtClean="0">
                                      <a:solidFill>
                                        <a:schemeClr val="tx1"/>
                                      </a:solidFill>
                                      <a:latin typeface="Cambria Math" panose="02040503050406030204" pitchFamily="18" charset="0"/>
                                    </a:rPr>
                                    <m:t>𝑖</m:t>
                                  </m:r>
                                </m:e>
                              </m:d>
                              <m:r>
                                <a:rPr lang="en-US" altLang="ko-KR" sz="1600" b="0" i="1" smtClean="0">
                                  <a:solidFill>
                                    <a:schemeClr val="tx1"/>
                                  </a:solidFill>
                                  <a:latin typeface="Cambria Math" panose="02040503050406030204" pitchFamily="18" charset="0"/>
                                </a:rPr>
                                <m:t>+</m:t>
                              </m:r>
                              <m:sSub>
                                <m:sSubPr>
                                  <m:ctrlPr>
                                    <a:rPr lang="ko-KR" altLang="en-US" sz="1600" i="1">
                                      <a:solidFill>
                                        <a:schemeClr val="tx1"/>
                                      </a:solidFill>
                                      <a:latin typeface="Cambria Math" panose="02040503050406030204" pitchFamily="18" charset="0"/>
                                    </a:rPr>
                                  </m:ctrlPr>
                                </m:sSubPr>
                                <m:e>
                                  <m:r>
                                    <a:rPr lang="ko-KR" altLang="en-US" sz="1600" i="1">
                                      <a:solidFill>
                                        <a:schemeClr val="tx1"/>
                                      </a:solidFill>
                                      <a:latin typeface="Cambria Math" panose="02040503050406030204" pitchFamily="18" charset="0"/>
                                    </a:rPr>
                                    <m:t>𝑃</m:t>
                                  </m:r>
                                </m:e>
                                <m:sub>
                                  <m:r>
                                    <a:rPr lang="en-US" altLang="ko-KR" sz="1600" b="0" i="0" smtClean="0">
                                      <a:solidFill>
                                        <a:schemeClr val="tx1"/>
                                      </a:solidFill>
                                      <a:latin typeface="Cambria Math" panose="02040503050406030204" pitchFamily="18" charset="0"/>
                                    </a:rPr>
                                    <m:t>2</m:t>
                                  </m:r>
                                </m:sub>
                              </m:sSub>
                            </m:e>
                          </m:d>
                        </m:e>
                      </m:func>
                      <m:r>
                        <a:rPr lang="ko-KR" altLang="en-US" sz="1600" i="0">
                          <a:latin typeface="Cambria Math" panose="02040503050406030204" pitchFamily="18" charset="0"/>
                        </a:rPr>
                        <m:t>−</m:t>
                      </m:r>
                      <m:limLow>
                        <m:limLowPr>
                          <m:ctrlPr>
                            <a:rPr lang="ko-KR" altLang="en-US" sz="1600" i="1" smtClean="0">
                              <a:solidFill>
                                <a:srgbClr val="FF0000"/>
                              </a:solidFill>
                              <a:latin typeface="Cambria Math" panose="02040503050406030204" pitchFamily="18" charset="0"/>
                            </a:rPr>
                          </m:ctrlPr>
                        </m:limLowPr>
                        <m:e>
                          <m:r>
                            <m:rPr>
                              <m:sty m:val="p"/>
                            </m:rPr>
                            <a:rPr lang="ko-KR" altLang="en-US" sz="1600">
                              <a:solidFill>
                                <a:srgbClr val="FF0000"/>
                              </a:solidFill>
                              <a:latin typeface="Cambria Math" panose="02040503050406030204" pitchFamily="18" charset="0"/>
                            </a:rPr>
                            <m:t>min</m:t>
                          </m:r>
                        </m:e>
                        <m:lim>
                          <m:r>
                            <m:rPr>
                              <m:sty m:val="p"/>
                            </m:rPr>
                            <a:rPr lang="en-US" altLang="ko-KR" sz="1600" b="0" i="0" smtClean="0">
                              <a:solidFill>
                                <a:srgbClr val="FF0000"/>
                              </a:solidFill>
                              <a:latin typeface="Cambria Math" panose="02040503050406030204" pitchFamily="18" charset="0"/>
                            </a:rPr>
                            <m:t>k</m:t>
                          </m:r>
                        </m:lim>
                      </m:limLow>
                      <m:sSub>
                        <m:sSubPr>
                          <m:ctrlPr>
                            <a:rPr lang="ko-KR" altLang="en-US" sz="1600" i="1">
                              <a:solidFill>
                                <a:srgbClr val="FF0000"/>
                              </a:solidFill>
                              <a:latin typeface="Cambria Math" panose="02040503050406030204" pitchFamily="18" charset="0"/>
                            </a:rPr>
                          </m:ctrlPr>
                        </m:sSubPr>
                        <m:e>
                          <m:r>
                            <a:rPr lang="ko-KR" altLang="en-US" sz="1600" i="1">
                              <a:solidFill>
                                <a:srgbClr val="FF0000"/>
                              </a:solidFill>
                              <a:latin typeface="Cambria Math" panose="02040503050406030204" pitchFamily="18" charset="0"/>
                            </a:rPr>
                            <m:t>𝐿</m:t>
                          </m:r>
                        </m:e>
                        <m:sub>
                          <m:r>
                            <a:rPr lang="ko-KR" altLang="en-US" sz="1600" i="1">
                              <a:solidFill>
                                <a:srgbClr val="FF0000"/>
                              </a:solidFill>
                              <a:latin typeface="Cambria Math" panose="02040503050406030204" pitchFamily="18" charset="0"/>
                            </a:rPr>
                            <m:t>𝑟</m:t>
                          </m:r>
                        </m:sub>
                      </m:sSub>
                      <m:d>
                        <m:dPr>
                          <m:ctrlPr>
                            <a:rPr lang="ko-KR" altLang="en-US" sz="1600" i="1">
                              <a:solidFill>
                                <a:srgbClr val="FF0000"/>
                              </a:solidFill>
                              <a:latin typeface="Cambria Math" panose="02040503050406030204" pitchFamily="18" charset="0"/>
                            </a:rPr>
                          </m:ctrlPr>
                        </m:dPr>
                        <m:e>
                          <m:r>
                            <a:rPr lang="ko-KR" altLang="en-US" sz="1600" i="1">
                              <a:solidFill>
                                <a:srgbClr val="FF0000"/>
                              </a:solidFill>
                              <a:latin typeface="Cambria Math" panose="02040503050406030204" pitchFamily="18" charset="0"/>
                            </a:rPr>
                            <m:t>𝑝</m:t>
                          </m:r>
                          <m:r>
                            <a:rPr lang="ko-KR" altLang="en-US" sz="1600">
                              <a:solidFill>
                                <a:srgbClr val="FF0000"/>
                              </a:solidFill>
                              <a:latin typeface="Cambria Math" panose="02040503050406030204" pitchFamily="18" charset="0"/>
                            </a:rPr>
                            <m:t>−</m:t>
                          </m:r>
                          <m:r>
                            <a:rPr lang="ko-KR" altLang="en-US" sz="1600" i="1">
                              <a:solidFill>
                                <a:srgbClr val="FF0000"/>
                              </a:solidFill>
                              <a:latin typeface="Cambria Math" panose="02040503050406030204" pitchFamily="18" charset="0"/>
                            </a:rPr>
                            <m:t>𝑟</m:t>
                          </m:r>
                          <m:r>
                            <a:rPr lang="ko-KR" altLang="en-US" sz="1600">
                              <a:solidFill>
                                <a:srgbClr val="FF0000"/>
                              </a:solidFill>
                              <a:latin typeface="Cambria Math" panose="02040503050406030204" pitchFamily="18" charset="0"/>
                            </a:rPr>
                            <m:t>,</m:t>
                          </m:r>
                          <m:r>
                            <a:rPr lang="en-US" altLang="ko-KR" sz="1600" b="0" i="1" smtClean="0">
                              <a:solidFill>
                                <a:srgbClr val="FF0000"/>
                              </a:solidFill>
                              <a:latin typeface="Cambria Math" panose="02040503050406030204" pitchFamily="18" charset="0"/>
                            </a:rPr>
                            <m:t>𝑘</m:t>
                          </m:r>
                        </m:e>
                      </m:d>
                    </m:oMath>
                  </m:oMathPara>
                </a14:m>
                <a:endParaRPr lang="ko-KR" altLang="en-US" sz="1600" dirty="0"/>
              </a:p>
            </p:txBody>
          </p:sp>
        </mc:Choice>
        <mc:Fallback xmlns="">
          <p:sp>
            <p:nvSpPr>
              <p:cNvPr id="55" name="TextBox 54">
                <a:extLst>
                  <a:ext uri="{FF2B5EF4-FFF2-40B4-BE49-F238E27FC236}">
                    <a16:creationId xmlns:a16="http://schemas.microsoft.com/office/drawing/2014/main" id="{55491C6E-1C49-264B-BFB4-977E896201DB}"/>
                  </a:ext>
                </a:extLst>
              </p:cNvPr>
              <p:cNvSpPr txBox="1">
                <a:spLocks noRot="1" noChangeAspect="1" noMove="1" noResize="1" noEditPoints="1" noAdjustHandles="1" noChangeArrowheads="1" noChangeShapeType="1" noTextEdit="1"/>
              </p:cNvSpPr>
              <p:nvPr/>
            </p:nvSpPr>
            <p:spPr>
              <a:xfrm>
                <a:off x="1082496" y="1052142"/>
                <a:ext cx="10762113" cy="381066"/>
              </a:xfrm>
              <a:prstGeom prst="rect">
                <a:avLst/>
              </a:prstGeom>
              <a:blipFill>
                <a:blip r:embed="rId6"/>
                <a:stretch>
                  <a:fillRect b="-14516"/>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7896FE9F-9AC0-7A16-EBF4-295169FA363D}"/>
              </a:ext>
            </a:extLst>
          </p:cNvPr>
          <p:cNvSpPr/>
          <p:nvPr/>
        </p:nvSpPr>
        <p:spPr>
          <a:xfrm>
            <a:off x="837625" y="1816195"/>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D1CF287-877E-4ED9-8A4E-66CAF335BF96}"/>
              </a:ext>
            </a:extLst>
          </p:cNvPr>
          <p:cNvGrpSpPr/>
          <p:nvPr/>
        </p:nvGrpSpPr>
        <p:grpSpPr>
          <a:xfrm>
            <a:off x="715738" y="1822271"/>
            <a:ext cx="806985" cy="950274"/>
            <a:chOff x="1170039" y="3253498"/>
            <a:chExt cx="806985" cy="950274"/>
          </a:xfrm>
        </p:grpSpPr>
        <p:pic>
          <p:nvPicPr>
            <p:cNvPr id="38" name="그림 37" descr="라인, 사각형, 직사각형, 디자인이(가) 표시된 사진&#10;&#10;자동 생성된 설명">
              <a:extLst>
                <a:ext uri="{FF2B5EF4-FFF2-40B4-BE49-F238E27FC236}">
                  <a16:creationId xmlns:a16="http://schemas.microsoft.com/office/drawing/2014/main" id="{73188E70-0CA2-0827-2654-1A50C64B0B94}"/>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40" name="직사각형 39">
              <a:extLst>
                <a:ext uri="{FF2B5EF4-FFF2-40B4-BE49-F238E27FC236}">
                  <a16:creationId xmlns:a16="http://schemas.microsoft.com/office/drawing/2014/main" id="{FD6063CC-4C9F-1B4F-E294-D72E451A62A1}"/>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2C4D3CB-7B75-4D9E-EBDF-4A9A091B11EE}"/>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평행 사변형 41">
              <a:extLst>
                <a:ext uri="{FF2B5EF4-FFF2-40B4-BE49-F238E27FC236}">
                  <a16:creationId xmlns:a16="http://schemas.microsoft.com/office/drawing/2014/main" id="{170C24E4-4F75-B542-024B-AFBFC38672FE}"/>
                </a:ext>
              </a:extLst>
            </p:cNvPr>
            <p:cNvSpPr/>
            <p:nvPr/>
          </p:nvSpPr>
          <p:spPr>
            <a:xfrm>
              <a:off x="1224146" y="3377565"/>
              <a:ext cx="680854" cy="198692"/>
            </a:xfrm>
            <a:prstGeom prst="parallelogram">
              <a:avLst>
                <a:gd name="adj" fmla="val 95980"/>
              </a:avLst>
            </a:prstGeom>
            <a:solidFill>
              <a:srgbClr val="D5E9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평행 사변형 42">
              <a:extLst>
                <a:ext uri="{FF2B5EF4-FFF2-40B4-BE49-F238E27FC236}">
                  <a16:creationId xmlns:a16="http://schemas.microsoft.com/office/drawing/2014/main" id="{E6DBED91-A58F-BA89-6EA0-61BAC6031A89}"/>
                </a:ext>
              </a:extLst>
            </p:cNvPr>
            <p:cNvSpPr/>
            <p:nvPr/>
          </p:nvSpPr>
          <p:spPr>
            <a:xfrm rot="16200000" flipH="1">
              <a:off x="1488556" y="3643113"/>
              <a:ext cx="683725" cy="198692"/>
            </a:xfrm>
            <a:prstGeom prst="parallelogram">
              <a:avLst>
                <a:gd name="adj" fmla="val 102692"/>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951D765B-FC4A-D764-43B6-A859812C6697}"/>
                </a:ext>
              </a:extLst>
            </p:cNvPr>
            <p:cNvSpPr/>
            <p:nvPr/>
          </p:nvSpPr>
          <p:spPr>
            <a:xfrm>
              <a:off x="1224146" y="3609974"/>
              <a:ext cx="482161" cy="474345"/>
            </a:xfrm>
            <a:prstGeom prst="rect">
              <a:avLst/>
            </a:prstGeom>
            <a:solidFill>
              <a:srgbClr val="C5DF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70">
            <a:extLst>
              <a:ext uri="{FF2B5EF4-FFF2-40B4-BE49-F238E27FC236}">
                <a16:creationId xmlns:a16="http://schemas.microsoft.com/office/drawing/2014/main" id="{E2A3CE3D-2794-50C4-4DD4-2F357CE30CE0}"/>
              </a:ext>
            </a:extLst>
          </p:cNvPr>
          <p:cNvSpPr/>
          <p:nvPr/>
        </p:nvSpPr>
        <p:spPr>
          <a:xfrm>
            <a:off x="837625" y="1463039"/>
            <a:ext cx="1024435"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A7F1C-015C-A195-FEFA-BF97956474FC}"/>
                  </a:ext>
                </a:extLst>
              </p:cNvPr>
              <p:cNvSpPr txBox="1"/>
              <p:nvPr/>
            </p:nvSpPr>
            <p:spPr>
              <a:xfrm>
                <a:off x="203521" y="3031293"/>
                <a:ext cx="1024435"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𝑑𝑜𝑛𝑒</m:t>
                    </m:r>
                  </m:oMath>
                </a14:m>
                <a:r>
                  <a:rPr lang="en-US" altLang="ko-KR" sz="1200" dirty="0"/>
                  <a:t>:</a:t>
                </a:r>
                <a:endParaRPr lang="ko-KR" altLang="en-US" sz="1200" dirty="0"/>
              </a:p>
            </p:txBody>
          </p:sp>
        </mc:Choice>
        <mc:Fallback xmlns="">
          <p:sp>
            <p:nvSpPr>
              <p:cNvPr id="15" name="TextBox 14">
                <a:extLst>
                  <a:ext uri="{FF2B5EF4-FFF2-40B4-BE49-F238E27FC236}">
                    <a16:creationId xmlns:a16="http://schemas.microsoft.com/office/drawing/2014/main" id="{349A7F1C-015C-A195-FEFA-BF97956474FC}"/>
                  </a:ext>
                </a:extLst>
              </p:cNvPr>
              <p:cNvSpPr txBox="1">
                <a:spLocks noRot="1" noChangeAspect="1" noMove="1" noResize="1" noEditPoints="1" noAdjustHandles="1" noChangeArrowheads="1" noChangeShapeType="1" noTextEdit="1"/>
              </p:cNvSpPr>
              <p:nvPr/>
            </p:nvSpPr>
            <p:spPr>
              <a:xfrm>
                <a:off x="203521" y="3031293"/>
                <a:ext cx="1024435" cy="276999"/>
              </a:xfrm>
              <a:prstGeom prst="rect">
                <a:avLst/>
              </a:prstGeom>
              <a:blipFill>
                <a:blip r:embed="rId7"/>
                <a:stretch>
                  <a:fillRect b="-1521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D9A2E486-5A9F-B951-B745-107D6482BFB0}"/>
              </a:ext>
            </a:extLst>
          </p:cNvPr>
          <p:cNvGrpSpPr/>
          <p:nvPr/>
        </p:nvGrpSpPr>
        <p:grpSpPr>
          <a:xfrm>
            <a:off x="715738" y="2694655"/>
            <a:ext cx="806985" cy="950274"/>
            <a:chOff x="1170039" y="3253498"/>
            <a:chExt cx="806985" cy="950274"/>
          </a:xfrm>
        </p:grpSpPr>
        <p:pic>
          <p:nvPicPr>
            <p:cNvPr id="17" name="그림 16" descr="라인, 사각형, 직사각형, 디자인이(가) 표시된 사진&#10;&#10;자동 생성된 설명">
              <a:extLst>
                <a:ext uri="{FF2B5EF4-FFF2-40B4-BE49-F238E27FC236}">
                  <a16:creationId xmlns:a16="http://schemas.microsoft.com/office/drawing/2014/main" id="{7EB2A54A-8FBA-F3DA-5396-F1BE31AABAED}"/>
                </a:ext>
              </a:extLst>
            </p:cNvPr>
            <p:cNvPicPr>
              <a:picLocks noChangeAspect="1"/>
            </p:cNvPicPr>
            <p:nvPr/>
          </p:nvPicPr>
          <p:blipFill rotWithShape="1">
            <a:blip r:embed="rId3">
              <a:clrChange>
                <a:clrFrom>
                  <a:srgbClr val="FFFFFF"/>
                </a:clrFrom>
                <a:clrTo>
                  <a:srgbClr val="FFFFFF">
                    <a:alpha val="0"/>
                  </a:srgbClr>
                </a:clrTo>
              </a:clrChange>
            </a:blip>
            <a:srcRect l="56909" t="21348" r="21219" b="57345"/>
            <a:stretch/>
          </p:blipFill>
          <p:spPr>
            <a:xfrm>
              <a:off x="1190625" y="3351074"/>
              <a:ext cx="763905" cy="755015"/>
            </a:xfrm>
            <a:prstGeom prst="rect">
              <a:avLst/>
            </a:prstGeom>
          </p:spPr>
        </p:pic>
        <p:sp>
          <p:nvSpPr>
            <p:cNvPr id="18" name="직사각형 17">
              <a:extLst>
                <a:ext uri="{FF2B5EF4-FFF2-40B4-BE49-F238E27FC236}">
                  <a16:creationId xmlns:a16="http://schemas.microsoft.com/office/drawing/2014/main" id="{669810EB-D77F-54F7-27D4-E1CDDB669762}"/>
                </a:ext>
              </a:extLst>
            </p:cNvPr>
            <p:cNvSpPr/>
            <p:nvPr/>
          </p:nvSpPr>
          <p:spPr>
            <a:xfrm rot="2681670">
              <a:off x="1170039" y="3253498"/>
              <a:ext cx="149071" cy="298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633313E0-95F1-F767-BD38-6C7B7E6EAC44}"/>
                </a:ext>
              </a:extLst>
            </p:cNvPr>
            <p:cNvSpPr/>
            <p:nvPr/>
          </p:nvSpPr>
          <p:spPr>
            <a:xfrm rot="2681670">
              <a:off x="1827953" y="3878673"/>
              <a:ext cx="149071" cy="325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평행 사변형 20">
              <a:extLst>
                <a:ext uri="{FF2B5EF4-FFF2-40B4-BE49-F238E27FC236}">
                  <a16:creationId xmlns:a16="http://schemas.microsoft.com/office/drawing/2014/main" id="{0668EF9B-F246-0473-0DB4-3B546399CB0D}"/>
                </a:ext>
              </a:extLst>
            </p:cNvPr>
            <p:cNvSpPr/>
            <p:nvPr/>
          </p:nvSpPr>
          <p:spPr>
            <a:xfrm>
              <a:off x="1224146" y="3377565"/>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평행 사변형 21">
              <a:extLst>
                <a:ext uri="{FF2B5EF4-FFF2-40B4-BE49-F238E27FC236}">
                  <a16:creationId xmlns:a16="http://schemas.microsoft.com/office/drawing/2014/main" id="{8EE9D93D-7111-BAF0-7B8F-2818D3B4CAF5}"/>
                </a:ext>
              </a:extLst>
            </p:cNvPr>
            <p:cNvSpPr/>
            <p:nvPr/>
          </p:nvSpPr>
          <p:spPr>
            <a:xfrm rot="16200000" flipH="1">
              <a:off x="1488556" y="3643113"/>
              <a:ext cx="683725" cy="198692"/>
            </a:xfrm>
            <a:prstGeom prst="parallelogram">
              <a:avLst>
                <a:gd name="adj" fmla="val 102692"/>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B710670-E777-1183-87FD-ABEDD75CB1DF}"/>
                </a:ext>
              </a:extLst>
            </p:cNvPr>
            <p:cNvSpPr/>
            <p:nvPr/>
          </p:nvSpPr>
          <p:spPr>
            <a:xfrm>
              <a:off x="1224146" y="3609974"/>
              <a:ext cx="482161" cy="47434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평행 사변형 23">
            <a:extLst>
              <a:ext uri="{FF2B5EF4-FFF2-40B4-BE49-F238E27FC236}">
                <a16:creationId xmlns:a16="http://schemas.microsoft.com/office/drawing/2014/main" id="{FFBA910B-EAC1-D1D4-A755-A2E7F1A42FCB}"/>
              </a:ext>
            </a:extLst>
          </p:cNvPr>
          <p:cNvSpPr/>
          <p:nvPr/>
        </p:nvSpPr>
        <p:spPr>
          <a:xfrm>
            <a:off x="5334759" y="3399853"/>
            <a:ext cx="680854" cy="198692"/>
          </a:xfrm>
          <a:prstGeom prst="parallelogram">
            <a:avLst>
              <a:gd name="adj" fmla="val 9598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57DC82-98D3-6619-DDDD-DB6829707FEE}"/>
              </a:ext>
            </a:extLst>
          </p:cNvPr>
          <p:cNvSpPr/>
          <p:nvPr/>
        </p:nvSpPr>
        <p:spPr>
          <a:xfrm>
            <a:off x="5327139" y="3634167"/>
            <a:ext cx="489995" cy="48825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B3524DB-A6E6-49C5-6495-4BA9AD8AD5D4}"/>
                  </a:ext>
                </a:extLst>
              </p:cNvPr>
              <p:cNvSpPr txBox="1"/>
              <p:nvPr/>
            </p:nvSpPr>
            <p:spPr>
              <a:xfrm>
                <a:off x="203523" y="1052829"/>
                <a:ext cx="888870" cy="276999"/>
              </a:xfrm>
              <a:prstGeom prst="rect">
                <a:avLst/>
              </a:prstGeom>
              <a:noFill/>
            </p:spPr>
            <p:txBody>
              <a:bodyPr wrap="square">
                <a:spAutoFit/>
              </a:bodyPr>
              <a:lstStyle/>
              <a:p>
                <a14:m>
                  <m:oMath xmlns:m="http://schemas.openxmlformats.org/officeDocument/2006/math">
                    <m:r>
                      <a:rPr lang="ko-KR" altLang="en-US" sz="1200" i="1" smtClean="0">
                        <a:latin typeface="Cambria Math" panose="02040503050406030204" pitchFamily="18" charset="0"/>
                      </a:rPr>
                      <m:t>𝑝</m:t>
                    </m:r>
                  </m:oMath>
                </a14:m>
                <a:r>
                  <a:rPr lang="en-US" altLang="ko-KR" sz="1200" dirty="0"/>
                  <a:t>: </a:t>
                </a:r>
                <a14:m>
                  <m:oMath xmlns:m="http://schemas.openxmlformats.org/officeDocument/2006/math">
                    <m:d>
                      <m:dPr>
                        <m:ctrlPr>
                          <a:rPr lang="ko-KR" altLang="en-US" sz="1200" i="1" dirty="0" smtClean="0">
                            <a:solidFill>
                              <a:srgbClr val="836967"/>
                            </a:solidFill>
                            <a:latin typeface="Cambria Math" panose="02040503050406030204" pitchFamily="18" charset="0"/>
                          </a:rPr>
                        </m:ctrlPr>
                      </m:dPr>
                      <m:e>
                        <m:r>
                          <a:rPr lang="en-US" altLang="ko-KR" sz="1200" b="0" i="0" dirty="0" smtClean="0">
                            <a:solidFill>
                              <a:srgbClr val="836967"/>
                            </a:solidFill>
                            <a:latin typeface="Cambria Math" panose="02040503050406030204" pitchFamily="18" charset="0"/>
                          </a:rPr>
                          <m:t>1,0</m:t>
                        </m:r>
                      </m:e>
                    </m:d>
                  </m:oMath>
                </a14:m>
                <a:endParaRPr lang="ko-KR" altLang="en-US" sz="1200" dirty="0"/>
              </a:p>
            </p:txBody>
          </p:sp>
        </mc:Choice>
        <mc:Fallback xmlns="">
          <p:sp>
            <p:nvSpPr>
              <p:cNvPr id="26" name="TextBox 25">
                <a:extLst>
                  <a:ext uri="{FF2B5EF4-FFF2-40B4-BE49-F238E27FC236}">
                    <a16:creationId xmlns:a16="http://schemas.microsoft.com/office/drawing/2014/main" id="{9B3524DB-A6E6-49C5-6495-4BA9AD8AD5D4}"/>
                  </a:ext>
                </a:extLst>
              </p:cNvPr>
              <p:cNvSpPr txBox="1">
                <a:spLocks noRot="1" noChangeAspect="1" noMove="1" noResize="1" noEditPoints="1" noAdjustHandles="1" noChangeArrowheads="1" noChangeShapeType="1" noTextEdit="1"/>
              </p:cNvSpPr>
              <p:nvPr/>
            </p:nvSpPr>
            <p:spPr>
              <a:xfrm>
                <a:off x="203523" y="1052829"/>
                <a:ext cx="888870" cy="276999"/>
              </a:xfrm>
              <a:prstGeom prst="rect">
                <a:avLst/>
              </a:prstGeom>
              <a:blipFill>
                <a:blip r:embed="rId8"/>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CFC1C9-95C5-0F16-93EF-D52058C54558}"/>
                  </a:ext>
                </a:extLst>
              </p:cNvPr>
              <p:cNvSpPr txBox="1"/>
              <p:nvPr/>
            </p:nvSpPr>
            <p:spPr>
              <a:xfrm>
                <a:off x="203522" y="1311004"/>
                <a:ext cx="1063168" cy="276999"/>
              </a:xfrm>
              <a:prstGeom prst="rect">
                <a:avLst/>
              </a:prstGeom>
              <a:noFill/>
            </p:spPr>
            <p:txBody>
              <a:bodyPr wrap="square">
                <a:spAutoFit/>
              </a:bodyPr>
              <a:lstStyle/>
              <a:p>
                <a14:m>
                  <m:oMath xmlns:m="http://schemas.openxmlformats.org/officeDocument/2006/math">
                    <m:r>
                      <a:rPr lang="en-US" altLang="ko-KR" sz="1200" b="0" i="1" smtClean="0">
                        <a:latin typeface="Cambria Math" panose="02040503050406030204" pitchFamily="18" charset="0"/>
                      </a:rPr>
                      <m:t>𝑟</m:t>
                    </m:r>
                  </m:oMath>
                </a14:m>
                <a:r>
                  <a:rPr lang="en-US" altLang="ko-KR" sz="1200" dirty="0"/>
                  <a:t>: </a:t>
                </a:r>
                <a:r>
                  <a:rPr lang="ko-KR" altLang="en-US" sz="1200" dirty="0"/>
                  <a:t>↓</a:t>
                </a:r>
              </a:p>
            </p:txBody>
          </p:sp>
        </mc:Choice>
        <mc:Fallback xmlns="">
          <p:sp>
            <p:nvSpPr>
              <p:cNvPr id="2" name="TextBox 1">
                <a:extLst>
                  <a:ext uri="{FF2B5EF4-FFF2-40B4-BE49-F238E27FC236}">
                    <a16:creationId xmlns:a16="http://schemas.microsoft.com/office/drawing/2014/main" id="{E9CFC1C9-95C5-0F16-93EF-D52058C54558}"/>
                  </a:ext>
                </a:extLst>
              </p:cNvPr>
              <p:cNvSpPr txBox="1">
                <a:spLocks noRot="1" noChangeAspect="1" noMove="1" noResize="1" noEditPoints="1" noAdjustHandles="1" noChangeArrowheads="1" noChangeShapeType="1" noTextEdit="1"/>
              </p:cNvSpPr>
              <p:nvPr/>
            </p:nvSpPr>
            <p:spPr>
              <a:xfrm>
                <a:off x="203522" y="1311004"/>
                <a:ext cx="1063168" cy="276999"/>
              </a:xfrm>
              <a:prstGeom prst="rect">
                <a:avLst/>
              </a:prstGeom>
              <a:blipFill>
                <a:blip r:embed="rId9"/>
                <a:stretch>
                  <a:fillRect b="-17778"/>
                </a:stretch>
              </a:blipFill>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92A99FBF-67C6-4AB9-949D-344BDB23B726}"/>
              </a:ext>
            </a:extLst>
          </p:cNvPr>
          <p:cNvSpPr/>
          <p:nvPr/>
        </p:nvSpPr>
        <p:spPr>
          <a:xfrm>
            <a:off x="4532969" y="1030198"/>
            <a:ext cx="1817381" cy="34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CE672D-598D-3800-B7BD-2BCD09F05C35}"/>
                  </a:ext>
                </a:extLst>
              </p:cNvPr>
              <p:cNvSpPr txBox="1"/>
              <p:nvPr/>
            </p:nvSpPr>
            <p:spPr>
              <a:xfrm>
                <a:off x="5287082" y="1122757"/>
                <a:ext cx="22602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m:t>
                      </m:r>
                    </m:oMath>
                  </m:oMathPara>
                </a14:m>
                <a:endParaRPr lang="ko-KR" altLang="en-US" sz="1600" dirty="0">
                  <a:solidFill>
                    <a:schemeClr val="tx1"/>
                  </a:solidFill>
                </a:endParaRPr>
              </a:p>
            </p:txBody>
          </p:sp>
        </mc:Choice>
        <mc:Fallback xmlns="">
          <p:sp>
            <p:nvSpPr>
              <p:cNvPr id="4" name="TextBox 3">
                <a:extLst>
                  <a:ext uri="{FF2B5EF4-FFF2-40B4-BE49-F238E27FC236}">
                    <a16:creationId xmlns:a16="http://schemas.microsoft.com/office/drawing/2014/main" id="{A0CE672D-598D-3800-B7BD-2BCD09F05C35}"/>
                  </a:ext>
                </a:extLst>
              </p:cNvPr>
              <p:cNvSpPr txBox="1">
                <a:spLocks noRot="1" noChangeAspect="1" noMove="1" noResize="1" noEditPoints="1" noAdjustHandles="1" noChangeArrowheads="1" noChangeShapeType="1" noTextEdit="1"/>
              </p:cNvSpPr>
              <p:nvPr/>
            </p:nvSpPr>
            <p:spPr>
              <a:xfrm>
                <a:off x="5287082" y="1122757"/>
                <a:ext cx="226024" cy="246221"/>
              </a:xfrm>
              <a:prstGeom prst="rect">
                <a:avLst/>
              </a:prstGeom>
              <a:blipFill>
                <a:blip r:embed="rId10"/>
                <a:stretch>
                  <a:fillRect l="-10811" r="-10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1F2C97-A591-E641-91B9-0F6CAB1DCE05}"/>
                  </a:ext>
                </a:extLst>
              </p:cNvPr>
              <p:cNvSpPr txBox="1"/>
              <p:nvPr/>
            </p:nvSpPr>
            <p:spPr>
              <a:xfrm>
                <a:off x="9588500" y="2618880"/>
                <a:ext cx="2318898" cy="461665"/>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Repeat the process until the end to get </a:t>
                </a:r>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𝐿</m:t>
                        </m:r>
                      </m:e>
                      <m:sub>
                        <m:r>
                          <a:rPr lang="ko-KR" altLang="en-US" sz="1200" i="1">
                            <a:latin typeface="Cambria Math" panose="02040503050406030204" pitchFamily="18" charset="0"/>
                          </a:rPr>
                          <m:t>𝑟</m:t>
                        </m:r>
                      </m:sub>
                    </m:sSub>
                  </m:oMath>
                </a14:m>
                <a:r>
                  <a:rPr lang="en-US" altLang="ko-KR" sz="1200" dirty="0">
                    <a:latin typeface="Times New Roman" panose="02020603050405020304" pitchFamily="18" charset="0"/>
                    <a:cs typeface="Times New Roman" panose="02020603050405020304" pitchFamily="18" charset="0"/>
                  </a:rPr>
                  <a:t> where r = </a:t>
                </a:r>
                <a:r>
                  <a:rPr lang="ko-KR" altLang="en-US" sz="1200" dirty="0"/>
                  <a:t>↓</a:t>
                </a:r>
                <a:r>
                  <a:rPr lang="en-US" altLang="ko-KR" sz="1200" dirty="0">
                    <a:latin typeface="Times New Roman" panose="02020603050405020304" pitchFamily="18" charset="0"/>
                    <a:cs typeface="Times New Roman" panose="02020603050405020304" pitchFamily="18" charset="0"/>
                  </a:rPr>
                  <a:t> </a:t>
                </a:r>
                <a:endParaRPr lang="en-US" altLang="ko-KR" sz="16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01F2C97-A591-E641-91B9-0F6CAB1DCE05}"/>
                  </a:ext>
                </a:extLst>
              </p:cNvPr>
              <p:cNvSpPr txBox="1">
                <a:spLocks noRot="1" noChangeAspect="1" noMove="1" noResize="1" noEditPoints="1" noAdjustHandles="1" noChangeArrowheads="1" noChangeShapeType="1" noTextEdit="1"/>
              </p:cNvSpPr>
              <p:nvPr/>
            </p:nvSpPr>
            <p:spPr>
              <a:xfrm>
                <a:off x="9588500" y="2618880"/>
                <a:ext cx="2318898" cy="461665"/>
              </a:xfrm>
              <a:prstGeom prst="rect">
                <a:avLst/>
              </a:prstGeom>
              <a:blipFill>
                <a:blip r:embed="rId11"/>
                <a:stretch>
                  <a:fillRect l="-263" t="-1333" r="-526" b="-10667"/>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AC66355E-CD88-A326-965C-E38C49A0D07F}"/>
              </a:ext>
            </a:extLst>
          </p:cNvPr>
          <p:cNvSpPr txBox="1"/>
          <p:nvPr/>
        </p:nvSpPr>
        <p:spPr>
          <a:xfrm>
            <a:off x="9588500" y="3167014"/>
            <a:ext cx="2318898" cy="646331"/>
          </a:xfrm>
          <a:prstGeom prst="rect">
            <a:avLst/>
          </a:prstGeom>
          <a:noFill/>
        </p:spPr>
        <p:txBody>
          <a:bodyPr wrap="square" rtlCol="0">
            <a:spAutoFit/>
          </a:bodyPr>
          <a:lstStyle/>
          <a:p>
            <a:r>
              <a:rPr lang="en-US" altLang="ko-KR" sz="1200" dirty="0">
                <a:latin typeface="Times New Roman" panose="02020603050405020304" pitchFamily="18" charset="0"/>
                <a:cs typeface="Times New Roman" panose="02020603050405020304" pitchFamily="18" charset="0"/>
              </a:rPr>
              <a:t>Do same for other direction in forward pass and complete backward pass same way</a:t>
            </a:r>
          </a:p>
        </p:txBody>
      </p:sp>
    </p:spTree>
    <p:extLst>
      <p:ext uri="{BB962C8B-B14F-4D97-AF65-F5344CB8AC3E}">
        <p14:creationId xmlns:p14="http://schemas.microsoft.com/office/powerpoint/2010/main" val="1908922507"/>
      </p:ext>
    </p:extLst>
  </p:cSld>
  <p:clrMapOvr>
    <a:masterClrMapping/>
  </p:clrMapOvr>
  <p:timing>
    <p:tnLst>
      <p:par>
        <p:cTn id="1" dur="indefinite" restart="never" nodeType="tmRoot">
          <p:childTnLst>
            <p:par>
              <p:cTn id="2"/>
            </p:par>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Detailed procedure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3ABBBF-4285-B338-D676-219119835D4E}"/>
                  </a:ext>
                </a:extLst>
              </p:cNvPr>
              <p:cNvSpPr txBox="1"/>
              <p:nvPr/>
            </p:nvSpPr>
            <p:spPr>
              <a:xfrm>
                <a:off x="668676" y="1004130"/>
                <a:ext cx="2157065"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𝑆</m:t>
                      </m:r>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r>
                        <a:rPr lang="ko-KR" altLang="en-US" i="0">
                          <a:latin typeface="Cambria Math" panose="02040503050406030204" pitchFamily="18" charset="0"/>
                        </a:rPr>
                        <m:t>=</m:t>
                      </m:r>
                      <m:nary>
                        <m:naryPr>
                          <m:chr m:val="∑"/>
                          <m:limLoc m:val="undOvr"/>
                          <m:grow m:val="on"/>
                          <m:supHide m:val="on"/>
                          <m:ctrlPr>
                            <a:rPr lang="ko-KR" altLang="en-US" i="1">
                              <a:latin typeface="Cambria Math" panose="02040503050406030204" pitchFamily="18" charset="0"/>
                            </a:rPr>
                          </m:ctrlPr>
                        </m:naryPr>
                        <m:sub>
                          <m:r>
                            <a:rPr lang="ko-KR" altLang="en-US" i="1">
                              <a:latin typeface="Cambria Math" panose="02040503050406030204" pitchFamily="18" charset="0"/>
                            </a:rPr>
                            <m:t>𝑟</m:t>
                          </m:r>
                        </m:sub>
                        <m:sup/>
                        <m:e>
                          <m:sSub>
                            <m:sSubPr>
                              <m:ctrlPr>
                                <a:rPr lang="ko-KR" altLang="en-US" i="1">
                                  <a:solidFill>
                                    <a:srgbClr val="836967"/>
                                  </a:solidFill>
                                  <a:latin typeface="Cambria Math" panose="02040503050406030204" pitchFamily="18" charset="0"/>
                                </a:rPr>
                              </m:ctrlPr>
                            </m:sSubPr>
                            <m:e>
                              <m:r>
                                <a:rPr lang="ko-KR" altLang="en-US" i="1">
                                  <a:latin typeface="Cambria Math" panose="02040503050406030204" pitchFamily="18" charset="0"/>
                                </a:rPr>
                                <m:t>𝐿</m:t>
                              </m:r>
                            </m:e>
                            <m:sub>
                              <m:r>
                                <a:rPr lang="ko-KR" altLang="en-US" i="1">
                                  <a:latin typeface="Cambria Math" panose="02040503050406030204" pitchFamily="18" charset="0"/>
                                </a:rPr>
                                <m:t>𝑟</m:t>
                              </m:r>
                            </m:sub>
                          </m:sSub>
                          <m:d>
                            <m:dPr>
                              <m:ctrlPr>
                                <a:rPr lang="ko-KR" altLang="en-US" i="1">
                                  <a:solidFill>
                                    <a:srgbClr val="836967"/>
                                  </a:solidFill>
                                  <a:latin typeface="Cambria Math" panose="02040503050406030204" pitchFamily="18" charset="0"/>
                                </a:rPr>
                              </m:ctrlPr>
                            </m:dPr>
                            <m:e>
                              <m:r>
                                <a:rPr lang="ko-KR" altLang="en-US" i="1">
                                  <a:latin typeface="Cambria Math" panose="02040503050406030204" pitchFamily="18" charset="0"/>
                                </a:rPr>
                                <m:t>𝑝</m:t>
                              </m:r>
                              <m:r>
                                <a:rPr lang="ko-KR" altLang="en-US" i="0">
                                  <a:latin typeface="Cambria Math" panose="02040503050406030204" pitchFamily="18" charset="0"/>
                                </a:rPr>
                                <m:t>,</m:t>
                              </m:r>
                              <m:r>
                                <a:rPr lang="ko-KR" altLang="en-US" i="1">
                                  <a:latin typeface="Cambria Math" panose="02040503050406030204" pitchFamily="18" charset="0"/>
                                </a:rPr>
                                <m:t>𝑑</m:t>
                              </m:r>
                            </m:e>
                          </m:d>
                        </m:e>
                      </m:nary>
                    </m:oMath>
                  </m:oMathPara>
                </a14:m>
                <a:endParaRPr lang="ko-KR" altLang="en-US" dirty="0"/>
              </a:p>
            </p:txBody>
          </p:sp>
        </mc:Choice>
        <mc:Fallback xmlns="">
          <p:sp>
            <p:nvSpPr>
              <p:cNvPr id="8" name="TextBox 7">
                <a:extLst>
                  <a:ext uri="{FF2B5EF4-FFF2-40B4-BE49-F238E27FC236}">
                    <a16:creationId xmlns:a16="http://schemas.microsoft.com/office/drawing/2014/main" id="{2E3ABBBF-4285-B338-D676-219119835D4E}"/>
                  </a:ext>
                </a:extLst>
              </p:cNvPr>
              <p:cNvSpPr txBox="1">
                <a:spLocks noRot="1" noChangeAspect="1" noMove="1" noResize="1" noEditPoints="1" noAdjustHandles="1" noChangeArrowheads="1" noChangeShapeType="1" noTextEdit="1"/>
              </p:cNvSpPr>
              <p:nvPr/>
            </p:nvSpPr>
            <p:spPr>
              <a:xfrm>
                <a:off x="668676" y="1004130"/>
                <a:ext cx="2157065" cy="670696"/>
              </a:xfrm>
              <a:prstGeom prst="rect">
                <a:avLst/>
              </a:prstGeom>
              <a:blipFill>
                <a:blip r:embed="rId3"/>
                <a:stretch>
                  <a:fillRect/>
                </a:stretch>
              </a:blipFill>
            </p:spPr>
            <p:txBody>
              <a:bodyPr/>
              <a:lstStyle/>
              <a:p>
                <a:r>
                  <a:rPr lang="ko-KR" altLang="en-US">
                    <a:noFill/>
                  </a:rPr>
                  <a:t> </a:t>
                </a:r>
              </a:p>
            </p:txBody>
          </p:sp>
        </mc:Fallback>
      </mc:AlternateContent>
      <p:grpSp>
        <p:nvGrpSpPr>
          <p:cNvPr id="82" name="그룹 81">
            <a:extLst>
              <a:ext uri="{FF2B5EF4-FFF2-40B4-BE49-F238E27FC236}">
                <a16:creationId xmlns:a16="http://schemas.microsoft.com/office/drawing/2014/main" id="{F219EF1F-2BA9-7C19-5674-9D207E651B12}"/>
              </a:ext>
            </a:extLst>
          </p:cNvPr>
          <p:cNvGrpSpPr/>
          <p:nvPr/>
        </p:nvGrpSpPr>
        <p:grpSpPr>
          <a:xfrm>
            <a:off x="1353406" y="1924195"/>
            <a:ext cx="9485187" cy="1619060"/>
            <a:chOff x="668676" y="2190895"/>
            <a:chExt cx="9485187" cy="1619060"/>
          </a:xfrm>
        </p:grpSpPr>
        <p:grpSp>
          <p:nvGrpSpPr>
            <p:cNvPr id="14" name="그룹 13">
              <a:extLst>
                <a:ext uri="{FF2B5EF4-FFF2-40B4-BE49-F238E27FC236}">
                  <a16:creationId xmlns:a16="http://schemas.microsoft.com/office/drawing/2014/main" id="{BDCC3CBF-4B46-1D7B-2054-EF74F7C18C66}"/>
                </a:ext>
              </a:extLst>
            </p:cNvPr>
            <p:cNvGrpSpPr/>
            <p:nvPr/>
          </p:nvGrpSpPr>
          <p:grpSpPr>
            <a:xfrm>
              <a:off x="668676" y="2190895"/>
              <a:ext cx="1830684" cy="1619060"/>
              <a:chOff x="668676" y="2190895"/>
              <a:chExt cx="1830684" cy="1619060"/>
            </a:xfrm>
          </p:grpSpPr>
          <p:grpSp>
            <p:nvGrpSpPr>
              <p:cNvPr id="9" name="그룹 8">
                <a:extLst>
                  <a:ext uri="{FF2B5EF4-FFF2-40B4-BE49-F238E27FC236}">
                    <a16:creationId xmlns:a16="http://schemas.microsoft.com/office/drawing/2014/main" id="{3D232D1A-3FDD-E287-1692-289550AA2934}"/>
                  </a:ext>
                </a:extLst>
              </p:cNvPr>
              <p:cNvGrpSpPr/>
              <p:nvPr/>
            </p:nvGrpSpPr>
            <p:grpSpPr>
              <a:xfrm>
                <a:off x="668676" y="2190895"/>
                <a:ext cx="1563984" cy="1586733"/>
                <a:chOff x="3962065" y="2021643"/>
                <a:chExt cx="3492500" cy="3543300"/>
              </a:xfrm>
            </p:grpSpPr>
            <p:pic>
              <p:nvPicPr>
                <p:cNvPr id="10" name="그림 9" descr="라인, 사각형, 직사각형, 디자인이(가) 표시된 사진&#10;&#10;자동 생성된 설명">
                  <a:extLst>
                    <a:ext uri="{FF2B5EF4-FFF2-40B4-BE49-F238E27FC236}">
                      <a16:creationId xmlns:a16="http://schemas.microsoft.com/office/drawing/2014/main" id="{0D0EA86A-76D0-DCA2-A5A9-4270CB11B19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11" name="직사각형 10">
                  <a:extLst>
                    <a:ext uri="{FF2B5EF4-FFF2-40B4-BE49-F238E27FC236}">
                      <a16:creationId xmlns:a16="http://schemas.microsoft.com/office/drawing/2014/main" id="{F3603072-C67C-47C2-91F0-BA5205FC5569}"/>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783BF12-08E5-7483-03AE-F608917AB8B3}"/>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13" name="TextBox 12">
                    <a:extLst>
                      <a:ext uri="{FF2B5EF4-FFF2-40B4-BE49-F238E27FC236}">
                        <a16:creationId xmlns:a16="http://schemas.microsoft.com/office/drawing/2014/main" id="{B783BF12-08E5-7483-03AE-F608917AB8B3}"/>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5"/>
                    <a:stretch>
                      <a:fillRect/>
                    </a:stretch>
                  </a:blipFill>
                </p:spPr>
                <p:txBody>
                  <a:bodyPr/>
                  <a:lstStyle/>
                  <a:p>
                    <a:r>
                      <a:rPr lang="ko-KR" altLang="en-US">
                        <a:noFill/>
                      </a:rPr>
                      <a:t> </a:t>
                    </a:r>
                  </a:p>
                </p:txBody>
              </p:sp>
            </mc:Fallback>
          </mc:AlternateContent>
        </p:grpSp>
        <p:grpSp>
          <p:nvGrpSpPr>
            <p:cNvPr id="27" name="그룹 26">
              <a:extLst>
                <a:ext uri="{FF2B5EF4-FFF2-40B4-BE49-F238E27FC236}">
                  <a16:creationId xmlns:a16="http://schemas.microsoft.com/office/drawing/2014/main" id="{C0369C28-6CE0-DBA0-4493-672B77842E3E}"/>
                </a:ext>
              </a:extLst>
            </p:cNvPr>
            <p:cNvGrpSpPr/>
            <p:nvPr/>
          </p:nvGrpSpPr>
          <p:grpSpPr>
            <a:xfrm>
              <a:off x="2976253" y="2190895"/>
              <a:ext cx="1830684" cy="1619060"/>
              <a:chOff x="668676" y="2190895"/>
              <a:chExt cx="1830684" cy="1619060"/>
            </a:xfrm>
          </p:grpSpPr>
          <p:grpSp>
            <p:nvGrpSpPr>
              <p:cNvPr id="65" name="그룹 64">
                <a:extLst>
                  <a:ext uri="{FF2B5EF4-FFF2-40B4-BE49-F238E27FC236}">
                    <a16:creationId xmlns:a16="http://schemas.microsoft.com/office/drawing/2014/main" id="{5C387E1B-BC5F-30DF-2D42-48E0F10C1536}"/>
                  </a:ext>
                </a:extLst>
              </p:cNvPr>
              <p:cNvGrpSpPr/>
              <p:nvPr/>
            </p:nvGrpSpPr>
            <p:grpSpPr>
              <a:xfrm>
                <a:off x="668676" y="2190895"/>
                <a:ext cx="1563984" cy="1586733"/>
                <a:chOff x="3962065" y="2021643"/>
                <a:chExt cx="3492500" cy="3543300"/>
              </a:xfrm>
            </p:grpSpPr>
            <p:pic>
              <p:nvPicPr>
                <p:cNvPr id="67" name="그림 66" descr="라인, 사각형, 직사각형, 디자인이(가) 표시된 사진&#10;&#10;자동 생성된 설명">
                  <a:extLst>
                    <a:ext uri="{FF2B5EF4-FFF2-40B4-BE49-F238E27FC236}">
                      <a16:creationId xmlns:a16="http://schemas.microsoft.com/office/drawing/2014/main" id="{F9F6B52A-B173-89A2-4C9B-8B6E5B14A29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69" name="직사각형 68">
                  <a:extLst>
                    <a:ext uri="{FF2B5EF4-FFF2-40B4-BE49-F238E27FC236}">
                      <a16:creationId xmlns:a16="http://schemas.microsoft.com/office/drawing/2014/main" id="{12C1754C-5202-3DB7-1012-DAAE8D4D9608}"/>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A38E896-B808-8529-2AFC-87FBB2982FAE}"/>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66" name="TextBox 65">
                    <a:extLst>
                      <a:ext uri="{FF2B5EF4-FFF2-40B4-BE49-F238E27FC236}">
                        <a16:creationId xmlns:a16="http://schemas.microsoft.com/office/drawing/2014/main" id="{AA38E896-B808-8529-2AFC-87FBB2982FAE}"/>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6"/>
                    <a:stretch>
                      <a:fillRect/>
                    </a:stretch>
                  </a:blipFill>
                </p:spPr>
                <p:txBody>
                  <a:bodyPr/>
                  <a:lstStyle/>
                  <a:p>
                    <a:r>
                      <a:rPr lang="ko-KR" altLang="en-US">
                        <a:noFill/>
                      </a:rPr>
                      <a:t> </a:t>
                    </a:r>
                  </a:p>
                </p:txBody>
              </p:sp>
            </mc:Fallback>
          </mc:AlternateContent>
        </p:grpSp>
        <p:grpSp>
          <p:nvGrpSpPr>
            <p:cNvPr id="70" name="그룹 69">
              <a:extLst>
                <a:ext uri="{FF2B5EF4-FFF2-40B4-BE49-F238E27FC236}">
                  <a16:creationId xmlns:a16="http://schemas.microsoft.com/office/drawing/2014/main" id="{42EA0A9D-8D49-AD05-B31E-9B7124F6ACE3}"/>
                </a:ext>
              </a:extLst>
            </p:cNvPr>
            <p:cNvGrpSpPr/>
            <p:nvPr/>
          </p:nvGrpSpPr>
          <p:grpSpPr>
            <a:xfrm>
              <a:off x="5283830" y="2190895"/>
              <a:ext cx="1830684" cy="1619060"/>
              <a:chOff x="668676" y="2190895"/>
              <a:chExt cx="1830684" cy="1619060"/>
            </a:xfrm>
          </p:grpSpPr>
          <p:grpSp>
            <p:nvGrpSpPr>
              <p:cNvPr id="72" name="그룹 71">
                <a:extLst>
                  <a:ext uri="{FF2B5EF4-FFF2-40B4-BE49-F238E27FC236}">
                    <a16:creationId xmlns:a16="http://schemas.microsoft.com/office/drawing/2014/main" id="{0AF3631E-C04C-4061-4F3B-8C530296A9E6}"/>
                  </a:ext>
                </a:extLst>
              </p:cNvPr>
              <p:cNvGrpSpPr/>
              <p:nvPr/>
            </p:nvGrpSpPr>
            <p:grpSpPr>
              <a:xfrm>
                <a:off x="668676" y="2190895"/>
                <a:ext cx="1563984" cy="1586733"/>
                <a:chOff x="3962065" y="2021643"/>
                <a:chExt cx="3492500" cy="3543300"/>
              </a:xfrm>
            </p:grpSpPr>
            <p:pic>
              <p:nvPicPr>
                <p:cNvPr id="74" name="그림 73" descr="라인, 사각형, 직사각형, 디자인이(가) 표시된 사진&#10;&#10;자동 생성된 설명">
                  <a:extLst>
                    <a:ext uri="{FF2B5EF4-FFF2-40B4-BE49-F238E27FC236}">
                      <a16:creationId xmlns:a16="http://schemas.microsoft.com/office/drawing/2014/main" id="{0D0C15C9-AFEC-1DCC-FA3C-B6E91F0318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75" name="직사각형 74">
                  <a:extLst>
                    <a:ext uri="{FF2B5EF4-FFF2-40B4-BE49-F238E27FC236}">
                      <a16:creationId xmlns:a16="http://schemas.microsoft.com/office/drawing/2014/main" id="{396ED839-F915-314B-DC1D-92821C3BD0A0}"/>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9C26AE7-DC20-51FE-E2EB-9123B22781AA}"/>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73" name="TextBox 72">
                    <a:extLst>
                      <a:ext uri="{FF2B5EF4-FFF2-40B4-BE49-F238E27FC236}">
                        <a16:creationId xmlns:a16="http://schemas.microsoft.com/office/drawing/2014/main" id="{59C26AE7-DC20-51FE-E2EB-9123B22781AA}"/>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7"/>
                    <a:stretch>
                      <a:fillRect/>
                    </a:stretch>
                  </a:blipFill>
                </p:spPr>
                <p:txBody>
                  <a:bodyPr/>
                  <a:lstStyle/>
                  <a:p>
                    <a:r>
                      <a:rPr lang="ko-KR" altLang="en-US">
                        <a:noFill/>
                      </a:rPr>
                      <a:t> </a:t>
                    </a:r>
                  </a:p>
                </p:txBody>
              </p:sp>
            </mc:Fallback>
          </mc:AlternateContent>
        </p:grpSp>
        <p:grpSp>
          <p:nvGrpSpPr>
            <p:cNvPr id="76" name="그룹 75">
              <a:extLst>
                <a:ext uri="{FF2B5EF4-FFF2-40B4-BE49-F238E27FC236}">
                  <a16:creationId xmlns:a16="http://schemas.microsoft.com/office/drawing/2014/main" id="{17663808-EFC3-BA6D-2532-C05098DF5BAC}"/>
                </a:ext>
              </a:extLst>
            </p:cNvPr>
            <p:cNvGrpSpPr/>
            <p:nvPr/>
          </p:nvGrpSpPr>
          <p:grpSpPr>
            <a:xfrm>
              <a:off x="7591407" y="2190895"/>
              <a:ext cx="1830684" cy="1619060"/>
              <a:chOff x="668676" y="2190895"/>
              <a:chExt cx="1830684" cy="1619060"/>
            </a:xfrm>
          </p:grpSpPr>
          <p:grpSp>
            <p:nvGrpSpPr>
              <p:cNvPr id="77" name="그룹 76">
                <a:extLst>
                  <a:ext uri="{FF2B5EF4-FFF2-40B4-BE49-F238E27FC236}">
                    <a16:creationId xmlns:a16="http://schemas.microsoft.com/office/drawing/2014/main" id="{510D8A8B-1535-7BCE-898C-F6835F853F2F}"/>
                  </a:ext>
                </a:extLst>
              </p:cNvPr>
              <p:cNvGrpSpPr/>
              <p:nvPr/>
            </p:nvGrpSpPr>
            <p:grpSpPr>
              <a:xfrm>
                <a:off x="668676" y="2190895"/>
                <a:ext cx="1563984" cy="1586733"/>
                <a:chOff x="3962065" y="2021643"/>
                <a:chExt cx="3492500" cy="3543300"/>
              </a:xfrm>
            </p:grpSpPr>
            <p:pic>
              <p:nvPicPr>
                <p:cNvPr id="79" name="그림 78" descr="라인, 사각형, 직사각형, 디자인이(가) 표시된 사진&#10;&#10;자동 생성된 설명">
                  <a:extLst>
                    <a:ext uri="{FF2B5EF4-FFF2-40B4-BE49-F238E27FC236}">
                      <a16:creationId xmlns:a16="http://schemas.microsoft.com/office/drawing/2014/main" id="{F34BBF8C-6621-A377-0BCD-5CC6BB935C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2065" y="2021643"/>
                  <a:ext cx="3492500" cy="3543300"/>
                </a:xfrm>
                <a:prstGeom prst="rect">
                  <a:avLst/>
                </a:prstGeom>
              </p:spPr>
            </p:pic>
            <p:sp>
              <p:nvSpPr>
                <p:cNvPr id="80" name="직사각형 79">
                  <a:extLst>
                    <a:ext uri="{FF2B5EF4-FFF2-40B4-BE49-F238E27FC236}">
                      <a16:creationId xmlns:a16="http://schemas.microsoft.com/office/drawing/2014/main" id="{62262126-5996-9746-A6FF-3DC831769889}"/>
                    </a:ext>
                  </a:extLst>
                </p:cNvPr>
                <p:cNvSpPr/>
                <p:nvPr/>
              </p:nvSpPr>
              <p:spPr>
                <a:xfrm rot="2680810">
                  <a:off x="6556541" y="4883176"/>
                  <a:ext cx="637504" cy="619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D20FF07-DDE4-2B24-6A83-2715A2029044}"/>
                      </a:ext>
                    </a:extLst>
                  </p:cNvPr>
                  <p:cNvSpPr txBox="1"/>
                  <p:nvPr/>
                </p:nvSpPr>
                <p:spPr>
                  <a:xfrm>
                    <a:off x="1965960" y="3440623"/>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ko-KR" altLang="en-US" sz="1800" i="1" smtClean="0">
                                  <a:solidFill>
                                    <a:srgbClr val="836967"/>
                                  </a:solidFill>
                                  <a:latin typeface="Cambria Math" panose="02040503050406030204" pitchFamily="18" charset="0"/>
                                </a:rPr>
                              </m:ctrlPr>
                            </m:sSubPr>
                            <m:e>
                              <m:r>
                                <a:rPr lang="ko-KR" altLang="en-US" sz="1800" i="1">
                                  <a:latin typeface="Cambria Math" panose="02040503050406030204" pitchFamily="18" charset="0"/>
                                </a:rPr>
                                <m:t>𝐿</m:t>
                              </m:r>
                            </m:e>
                            <m:sub>
                              <m:r>
                                <a:rPr lang="ko-KR" altLang="en-US" i="1">
                                  <a:latin typeface="Cambria Math" panose="02040503050406030204" pitchFamily="18" charset="0"/>
                                </a:rPr>
                                <m:t>→</m:t>
                              </m:r>
                            </m:sub>
                          </m:sSub>
                        </m:oMath>
                      </m:oMathPara>
                    </a14:m>
                    <a:endParaRPr lang="ko-KR" altLang="en-US" dirty="0"/>
                  </a:p>
                </p:txBody>
              </p:sp>
            </mc:Choice>
            <mc:Fallback xmlns="">
              <p:sp>
                <p:nvSpPr>
                  <p:cNvPr id="78" name="TextBox 77">
                    <a:extLst>
                      <a:ext uri="{FF2B5EF4-FFF2-40B4-BE49-F238E27FC236}">
                        <a16:creationId xmlns:a16="http://schemas.microsoft.com/office/drawing/2014/main" id="{5D20FF07-DDE4-2B24-6A83-2715A2029044}"/>
                      </a:ext>
                    </a:extLst>
                  </p:cNvPr>
                  <p:cNvSpPr txBox="1">
                    <a:spLocks noRot="1" noChangeAspect="1" noMove="1" noResize="1" noEditPoints="1" noAdjustHandles="1" noChangeArrowheads="1" noChangeShapeType="1" noTextEdit="1"/>
                  </p:cNvSpPr>
                  <p:nvPr/>
                </p:nvSpPr>
                <p:spPr>
                  <a:xfrm>
                    <a:off x="1965960" y="3440623"/>
                    <a:ext cx="533400" cy="369332"/>
                  </a:xfrm>
                  <a:prstGeom prst="rect">
                    <a:avLst/>
                  </a:prstGeom>
                  <a:blipFill>
                    <a:blip r:embed="rId8"/>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5C2DD15-3768-966D-4054-DB4FCD4C0994}"/>
                    </a:ext>
                  </a:extLst>
                </p:cNvPr>
                <p:cNvSpPr txBox="1"/>
                <p:nvPr/>
              </p:nvSpPr>
              <p:spPr>
                <a:xfrm>
                  <a:off x="9898985" y="2861926"/>
                  <a:ext cx="254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dirty="0" smtClean="0">
                            <a:latin typeface="Cambria Math" panose="02040503050406030204" pitchFamily="18" charset="0"/>
                          </a:rPr>
                          <m:t>⋯</m:t>
                        </m:r>
                      </m:oMath>
                    </m:oMathPara>
                  </a14:m>
                  <a:endParaRPr lang="ko-KR" altLang="en-US" dirty="0"/>
                </a:p>
              </p:txBody>
            </p:sp>
          </mc:Choice>
          <mc:Fallback xmlns="">
            <p:sp>
              <p:nvSpPr>
                <p:cNvPr id="81" name="TextBox 80">
                  <a:extLst>
                    <a:ext uri="{FF2B5EF4-FFF2-40B4-BE49-F238E27FC236}">
                      <a16:creationId xmlns:a16="http://schemas.microsoft.com/office/drawing/2014/main" id="{25C2DD15-3768-966D-4054-DB4FCD4C0994}"/>
                    </a:ext>
                  </a:extLst>
                </p:cNvPr>
                <p:cNvSpPr txBox="1">
                  <a:spLocks noRot="1" noChangeAspect="1" noMove="1" noResize="1" noEditPoints="1" noAdjustHandles="1" noChangeArrowheads="1" noChangeShapeType="1" noTextEdit="1"/>
                </p:cNvSpPr>
                <p:nvPr/>
              </p:nvSpPr>
              <p:spPr>
                <a:xfrm>
                  <a:off x="9898985" y="2861926"/>
                  <a:ext cx="254878" cy="276999"/>
                </a:xfrm>
                <a:prstGeom prst="rect">
                  <a:avLst/>
                </a:prstGeom>
                <a:blipFill>
                  <a:blip r:embed="rId9"/>
                  <a:stretch>
                    <a:fillRect l="-4762" r="-7143"/>
                  </a:stretch>
                </a:blipFill>
              </p:spPr>
              <p:txBody>
                <a:bodyPr/>
                <a:lstStyle/>
                <a:p>
                  <a:r>
                    <a:rPr lang="ko-KR" altLang="en-US">
                      <a:noFill/>
                    </a:rPr>
                    <a:t> </a:t>
                  </a:r>
                </a:p>
              </p:txBody>
            </p:sp>
          </mc:Fallback>
        </mc:AlternateContent>
      </p:grpSp>
      <p:sp>
        <p:nvSpPr>
          <p:cNvPr id="84" name="순서도: 병합 83">
            <a:extLst>
              <a:ext uri="{FF2B5EF4-FFF2-40B4-BE49-F238E27FC236}">
                <a16:creationId xmlns:a16="http://schemas.microsoft.com/office/drawing/2014/main" id="{D2CF8FFC-0EE9-186F-1B34-90EAF54A9120}"/>
              </a:ext>
            </a:extLst>
          </p:cNvPr>
          <p:cNvSpPr/>
          <p:nvPr/>
        </p:nvSpPr>
        <p:spPr>
          <a:xfrm>
            <a:off x="1353405" y="3642360"/>
            <a:ext cx="9485187" cy="769441"/>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ko-KR" dirty="0"/>
          </a:p>
          <a:p>
            <a:pPr algn="ctr"/>
            <a:r>
              <a:rPr lang="en-US" altLang="ko-KR" dirty="0"/>
              <a:t>Average</a:t>
            </a:r>
            <a:endParaRPr lang="ko-KR" altLang="en-US" dirty="0"/>
          </a:p>
        </p:txBody>
      </p:sp>
      <p:pic>
        <p:nvPicPr>
          <p:cNvPr id="85" name="그림 84" descr="라인, 사각형, 직사각형, 디자인이(가) 표시된 사진&#10;&#10;자동 생성된 설명">
            <a:extLst>
              <a:ext uri="{FF2B5EF4-FFF2-40B4-BE49-F238E27FC236}">
                <a16:creationId xmlns:a16="http://schemas.microsoft.com/office/drawing/2014/main" id="{528618D8-0E56-D65F-54BA-3F9E6A6F7A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80656" y="4543233"/>
            <a:ext cx="1563984" cy="1586733"/>
          </a:xfrm>
          <a:prstGeom prst="rect">
            <a:avLst/>
          </a:prstGeom>
        </p:spPr>
      </p:pic>
      <p:sp>
        <p:nvSpPr>
          <p:cNvPr id="88" name="직사각형 87">
            <a:extLst>
              <a:ext uri="{FF2B5EF4-FFF2-40B4-BE49-F238E27FC236}">
                <a16:creationId xmlns:a16="http://schemas.microsoft.com/office/drawing/2014/main" id="{C49E0241-89BB-738A-AC45-FEB3126DA6DF}"/>
              </a:ext>
            </a:extLst>
          </p:cNvPr>
          <p:cNvSpPr/>
          <p:nvPr/>
        </p:nvSpPr>
        <p:spPr>
          <a:xfrm rot="2680810">
            <a:off x="6335199" y="5838961"/>
            <a:ext cx="285482" cy="277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8AC8C01E-9632-4DBB-F3B5-0C73D87D3BCE}"/>
                  </a:ext>
                </a:extLst>
              </p:cNvPr>
              <p:cNvSpPr txBox="1"/>
              <p:nvPr/>
            </p:nvSpPr>
            <p:spPr>
              <a:xfrm>
                <a:off x="6477940" y="5792961"/>
                <a:ext cx="5334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𝑆</m:t>
                      </m:r>
                    </m:oMath>
                  </m:oMathPara>
                </a14:m>
                <a:endParaRPr lang="ko-KR" altLang="en-US" dirty="0"/>
              </a:p>
            </p:txBody>
          </p:sp>
        </mc:Choice>
        <mc:Fallback xmlns="">
          <p:sp>
            <p:nvSpPr>
              <p:cNvPr id="86" name="TextBox 85">
                <a:extLst>
                  <a:ext uri="{FF2B5EF4-FFF2-40B4-BE49-F238E27FC236}">
                    <a16:creationId xmlns:a16="http://schemas.microsoft.com/office/drawing/2014/main" id="{8AC8C01E-9632-4DBB-F3B5-0C73D87D3BCE}"/>
                  </a:ext>
                </a:extLst>
              </p:cNvPr>
              <p:cNvSpPr txBox="1">
                <a:spLocks noRot="1" noChangeAspect="1" noMove="1" noResize="1" noEditPoints="1" noAdjustHandles="1" noChangeArrowheads="1" noChangeShapeType="1" noTextEdit="1"/>
              </p:cNvSpPr>
              <p:nvPr/>
            </p:nvSpPr>
            <p:spPr>
              <a:xfrm>
                <a:off x="6477940" y="5792961"/>
                <a:ext cx="533400" cy="369332"/>
              </a:xfrm>
              <a:prstGeom prst="rect">
                <a:avLst/>
              </a:prstGeom>
              <a:blipFill>
                <a:blip r:embed="rId10"/>
                <a:stretch>
                  <a:fillRect/>
                </a:stretch>
              </a:blipFill>
            </p:spPr>
            <p:txBody>
              <a:bodyPr/>
              <a:lstStyle/>
              <a:p>
                <a:r>
                  <a:rPr lang="ko-KR" altLang="en-US">
                    <a:noFill/>
                  </a:rPr>
                  <a:t> </a:t>
                </a:r>
              </a:p>
            </p:txBody>
          </p:sp>
        </mc:Fallback>
      </mc:AlternateContent>
      <p:pic>
        <p:nvPicPr>
          <p:cNvPr id="91" name="그림 90" descr="라인, 사각형, 직사각형, 디자인이(가) 표시된 사진&#10;&#10;자동 생성된 설명">
            <a:extLst>
              <a:ext uri="{FF2B5EF4-FFF2-40B4-BE49-F238E27FC236}">
                <a16:creationId xmlns:a16="http://schemas.microsoft.com/office/drawing/2014/main" id="{9AB667AA-90A2-C2E8-0EF4-B73624A2CF36}"/>
              </a:ext>
            </a:extLst>
          </p:cNvPr>
          <p:cNvPicPr>
            <a:picLocks noChangeAspect="1"/>
          </p:cNvPicPr>
          <p:nvPr/>
        </p:nvPicPr>
        <p:blipFill rotWithShape="1">
          <a:blip r:embed="rId4">
            <a:clrChange>
              <a:clrFrom>
                <a:srgbClr val="FFFFFF"/>
              </a:clrFrom>
              <a:clrTo>
                <a:srgbClr val="FFFFFF">
                  <a:alpha val="0"/>
                </a:srgbClr>
              </a:clrTo>
            </a:clrChange>
            <a:duotone>
              <a:schemeClr val="accent4">
                <a:shade val="45000"/>
                <a:satMod val="135000"/>
              </a:schemeClr>
              <a:prstClr val="white"/>
            </a:duotone>
          </a:blip>
          <a:srcRect l="10779" b="11105"/>
          <a:stretch/>
        </p:blipFill>
        <p:spPr>
          <a:xfrm>
            <a:off x="5349240" y="4543233"/>
            <a:ext cx="1395400" cy="1410528"/>
          </a:xfrm>
          <a:prstGeom prst="rect">
            <a:avLst/>
          </a:prstGeom>
        </p:spPr>
      </p:pic>
      <p:sp>
        <p:nvSpPr>
          <p:cNvPr id="92" name="직사각형 91">
            <a:extLst>
              <a:ext uri="{FF2B5EF4-FFF2-40B4-BE49-F238E27FC236}">
                <a16:creationId xmlns:a16="http://schemas.microsoft.com/office/drawing/2014/main" id="{E6401B17-E605-D625-5428-6658714FE2E9}"/>
              </a:ext>
            </a:extLst>
          </p:cNvPr>
          <p:cNvSpPr/>
          <p:nvPr/>
        </p:nvSpPr>
        <p:spPr>
          <a:xfrm rot="7985265">
            <a:off x="6363414" y="5820062"/>
            <a:ext cx="235280" cy="2003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3" name="그림 92" descr="라인, 사각형, 직사각형, 디자인이(가) 표시된 사진&#10;&#10;자동 생성된 설명">
            <a:extLst>
              <a:ext uri="{FF2B5EF4-FFF2-40B4-BE49-F238E27FC236}">
                <a16:creationId xmlns:a16="http://schemas.microsoft.com/office/drawing/2014/main" id="{1A31896D-E746-B732-6C11-073BFFB12E2E}"/>
              </a:ext>
            </a:extLst>
          </p:cNvPr>
          <p:cNvPicPr>
            <a:picLocks noChangeAspect="1"/>
          </p:cNvPicPr>
          <p:nvPr/>
        </p:nvPicPr>
        <p:blipFill rotWithShape="1">
          <a:blip r:embed="rId4">
            <a:clrChange>
              <a:clrFrom>
                <a:srgbClr val="FFFFFF"/>
              </a:clrFrom>
              <a:clrTo>
                <a:srgbClr val="FFFFFF">
                  <a:alpha val="0"/>
                </a:srgbClr>
              </a:clrTo>
            </a:clrChange>
          </a:blip>
          <a:srcRect r="77040" b="82179"/>
          <a:stretch/>
        </p:blipFill>
        <p:spPr>
          <a:xfrm>
            <a:off x="5180656" y="4543233"/>
            <a:ext cx="359084" cy="282767"/>
          </a:xfrm>
          <a:prstGeom prst="rect">
            <a:avLst/>
          </a:prstGeom>
        </p:spPr>
      </p:pic>
    </p:spTree>
    <p:extLst>
      <p:ext uri="{BB962C8B-B14F-4D97-AF65-F5344CB8AC3E}">
        <p14:creationId xmlns:p14="http://schemas.microsoft.com/office/powerpoint/2010/main" val="535145"/>
      </p:ext>
    </p:extLst>
  </p:cSld>
  <p:clrMapOvr>
    <a:masterClrMapping/>
  </p:clrMapOvr>
  <p:timing>
    <p:tnLst>
      <p:par>
        <p:cTn id="1" dur="indefinite" restart="never" nodeType="tmRoot">
          <p:childTnLst>
            <p:par>
              <p:cTn id="2"/>
            </p:par>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FC8435-9B6F-68D9-B6F6-C924B7753CD8}"/>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3: Warping</a:t>
            </a:r>
          </a:p>
        </p:txBody>
      </p:sp>
      <p:sp>
        <p:nvSpPr>
          <p:cNvPr id="32" name="TextBox 31">
            <a:extLst>
              <a:ext uri="{FF2B5EF4-FFF2-40B4-BE49-F238E27FC236}">
                <a16:creationId xmlns:a16="http://schemas.microsoft.com/office/drawing/2014/main" id="{B257A677-7525-A56A-662C-39DDDFB14410}"/>
              </a:ext>
            </a:extLst>
          </p:cNvPr>
          <p:cNvSpPr txBox="1"/>
          <p:nvPr/>
        </p:nvSpPr>
        <p:spPr>
          <a:xfrm>
            <a:off x="190499" y="1105819"/>
            <a:ext cx="6221876" cy="2308324"/>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a process of transforming or distorting an image, typically by applying geometric changes, such as stretching, rotating, or skewing. Warping using disparity involves adjusting the position of pixels in an image based on the calculated disparity values. </a:t>
            </a:r>
            <a:endParaRPr lang="en-US" altLang="ko-KR" sz="3200" dirty="0">
              <a:latin typeface="Times New Roman" panose="02020603050405020304" pitchFamily="18" charset="0"/>
              <a:cs typeface="Times New Roman" panose="02020603050405020304" pitchFamily="18" charset="0"/>
            </a:endParaRPr>
          </a:p>
        </p:txBody>
      </p:sp>
      <p:pic>
        <p:nvPicPr>
          <p:cNvPr id="1026" name="Picture 2" descr="65262488-4e5f7c00-dabf-11e9-87e6-3d7ccf564c52.png (1061×415)"/>
          <p:cNvPicPr>
            <a:picLocks noChangeAspect="1" noChangeArrowheads="1"/>
          </p:cNvPicPr>
          <p:nvPr/>
        </p:nvPicPr>
        <p:blipFill rotWithShape="1">
          <a:blip r:embed="rId3">
            <a:extLst>
              <a:ext uri="{28A0092B-C50C-407E-A947-70E740481C1C}">
                <a14:useLocalDpi xmlns:a14="http://schemas.microsoft.com/office/drawing/2010/main" val="0"/>
              </a:ext>
            </a:extLst>
          </a:blip>
          <a:srcRect b="23775"/>
          <a:stretch/>
        </p:blipFill>
        <p:spPr bwMode="auto">
          <a:xfrm>
            <a:off x="1410540" y="3414143"/>
            <a:ext cx="10106025" cy="301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836666"/>
      </p:ext>
    </p:extLst>
  </p:cSld>
  <p:clrMapOvr>
    <a:masterClrMapping/>
  </p:clrMapOvr>
  <p:timing>
    <p:tnLst>
      <p:par>
        <p:cTn id="1" dur="indefinite" restart="never" nodeType="tmRoot">
          <p:childTnLst>
            <p:par>
              <p:cTn id="2"/>
            </p:par>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D35833C-8A42-4D71-D331-0B27CBC50B8E}"/>
                  </a:ext>
                </a:extLst>
              </p:cNvPr>
              <p:cNvSpPr txBox="1"/>
              <p:nvPr/>
            </p:nvSpPr>
            <p:spPr>
              <a:xfrm>
                <a:off x="506729" y="1265838"/>
                <a:ext cx="11178542" cy="1157817"/>
              </a:xfrm>
              <a:prstGeom prst="rect">
                <a:avLst/>
              </a:prstGeom>
              <a:noFill/>
            </p:spPr>
            <p:txBody>
              <a:bodyPr wrap="square" rtlCol="0">
                <a:spAutoFit/>
              </a:bodyPr>
              <a:lstStyle/>
              <a:p>
                <a:pPr algn="l"/>
                <a:r>
                  <a:rPr lang="en-US" altLang="ko-KR" sz="2400" b="0" i="0" u="none" strike="noStrike" baseline="0" dirty="0">
                    <a:latin typeface="Times New Roman" panose="02020603050405020304" pitchFamily="18" charset="0"/>
                  </a:rPr>
                  <a:t>MSE (</a:t>
                </a:r>
                <a:r>
                  <a:rPr lang="en-US" altLang="ko-KR" sz="2400" b="1" i="0" u="none" strike="noStrike" baseline="0" dirty="0">
                    <a:latin typeface="Times New Roman" panose="02020603050405020304" pitchFamily="18" charset="0"/>
                  </a:rPr>
                  <a:t>M</a:t>
                </a:r>
                <a:r>
                  <a:rPr lang="en-US" altLang="ko-KR" sz="2400" b="0" i="0" u="none" strike="noStrike" baseline="0" dirty="0">
                    <a:latin typeface="Times New Roman" panose="02020603050405020304" pitchFamily="18" charset="0"/>
                  </a:rPr>
                  <a:t>ean </a:t>
                </a:r>
                <a:r>
                  <a:rPr lang="en-US" altLang="ko-KR" sz="2400" b="1" i="0" u="none" strike="noStrike" baseline="0" dirty="0">
                    <a:latin typeface="Times New Roman" panose="02020603050405020304" pitchFamily="18" charset="0"/>
                  </a:rPr>
                  <a:t>S</a:t>
                </a:r>
                <a:r>
                  <a:rPr lang="en-US" altLang="ko-KR" sz="2400" b="0" i="0" u="none" strike="noStrike" baseline="0" dirty="0">
                    <a:latin typeface="Times New Roman" panose="02020603050405020304" pitchFamily="18" charset="0"/>
                  </a:rPr>
                  <a:t>quare </a:t>
                </a:r>
                <a:r>
                  <a:rPr lang="en-US" altLang="ko-KR" sz="2400" b="1" i="0" u="none" strike="noStrike" baseline="0" dirty="0">
                    <a:latin typeface="Times New Roman" panose="02020603050405020304" pitchFamily="18" charset="0"/>
                  </a:rPr>
                  <a:t>E</a:t>
                </a:r>
                <a:r>
                  <a:rPr lang="en-US" altLang="ko-KR" sz="2400" b="0" i="0" u="none" strike="noStrike" baseline="0" dirty="0">
                    <a:latin typeface="Times New Roman" panose="02020603050405020304" pitchFamily="18" charset="0"/>
                  </a:rPr>
                  <a:t>rror) = </a:t>
                </a:r>
                <a14:m>
                  <m:oMath xmlns:m="http://schemas.openxmlformats.org/officeDocument/2006/math">
                    <m:f>
                      <m:fPr>
                        <m:ctrlPr>
                          <a:rPr lang="en-US" altLang="ko-KR" sz="2400" b="0" i="1" u="none" strike="noStrike" baseline="0" dirty="0" smtClean="0">
                            <a:solidFill>
                              <a:srgbClr val="836967"/>
                            </a:solidFill>
                            <a:latin typeface="Cambria Math" panose="02040503050406030204" pitchFamily="18" charset="0"/>
                          </a:rPr>
                        </m:ctrlPr>
                      </m:fPr>
                      <m:num>
                        <m:sSup>
                          <m:sSupPr>
                            <m:ctrlPr>
                              <a:rPr lang="en-US" altLang="ko-KR" sz="2400" b="0" i="1" u="none" strike="noStrike" baseline="0" dirty="0" smtClean="0">
                                <a:solidFill>
                                  <a:srgbClr val="836967"/>
                                </a:solidFill>
                                <a:latin typeface="Cambria Math" panose="02040503050406030204" pitchFamily="18" charset="0"/>
                              </a:rPr>
                            </m:ctrlPr>
                          </m:sSupPr>
                          <m:e>
                            <m:d>
                              <m:dPr>
                                <m:ctrlPr>
                                  <a:rPr lang="en-US" altLang="ko-KR" sz="2400" b="0" i="1" u="none" strike="noStrike" baseline="0" dirty="0" smtClean="0">
                                    <a:solidFill>
                                      <a:srgbClr val="836967"/>
                                    </a:solidFill>
                                    <a:latin typeface="Cambria Math" panose="02040503050406030204" pitchFamily="18" charset="0"/>
                                  </a:rPr>
                                </m:ctrlPr>
                              </m:dPr>
                              <m:e>
                                <m:sSub>
                                  <m:sSubPr>
                                    <m:ctrlPr>
                                      <a:rPr lang="en-US" altLang="ko-KR" sz="2400" b="0" i="1" u="none" strike="noStrike" baseline="0" dirty="0" smtClean="0">
                                        <a:solidFill>
                                          <a:srgbClr val="836967"/>
                                        </a:solidFill>
                                        <a:latin typeface="Cambria Math" panose="02040503050406030204" pitchFamily="18" charset="0"/>
                                      </a:rPr>
                                    </m:ctrlPr>
                                  </m:sSubPr>
                                  <m:e>
                                    <m:r>
                                      <a:rPr lang="en-US" altLang="ko-KR" sz="2400" b="0" i="0" u="none" strike="noStrike" baseline="0" dirty="0" smtClean="0">
                                        <a:latin typeface="Cambria Math" panose="02040503050406030204" pitchFamily="18" charset="0"/>
                                      </a:rPr>
                                      <m:t>𝐼</m:t>
                                    </m:r>
                                  </m:e>
                                  <m:sub>
                                    <m:r>
                                      <a:rPr lang="en-US" altLang="ko-KR" sz="2400" b="0" i="0" u="none" strike="noStrike" baseline="0" dirty="0" smtClean="0">
                                        <a:latin typeface="Cambria Math" panose="02040503050406030204" pitchFamily="18" charset="0"/>
                                      </a:rPr>
                                      <m:t>𝑔𝑡</m:t>
                                    </m:r>
                                  </m:sub>
                                </m:sSub>
                                <m:r>
                                  <a:rPr lang="en-US" altLang="ko-KR" sz="2400" b="0" i="0" u="none" strike="noStrike" baseline="0" dirty="0" smtClean="0">
                                    <a:latin typeface="Cambria Math" panose="02040503050406030204" pitchFamily="18" charset="0"/>
                                  </a:rPr>
                                  <m:t>−</m:t>
                                </m:r>
                                <m:r>
                                  <a:rPr lang="en-US" altLang="ko-KR" sz="2400" b="0" i="0" u="none" strike="noStrike" baseline="0" dirty="0" smtClean="0">
                                    <a:latin typeface="Cambria Math" panose="02040503050406030204" pitchFamily="18" charset="0"/>
                                  </a:rPr>
                                  <m:t>𝐼</m:t>
                                </m:r>
                              </m:e>
                            </m:d>
                          </m:e>
                          <m:sup>
                            <m:r>
                              <a:rPr lang="en-US" altLang="ko-KR" sz="2400" b="0" i="0" u="none" strike="noStrike" baseline="0" dirty="0" smtClean="0">
                                <a:latin typeface="Cambria Math" panose="02040503050406030204" pitchFamily="18" charset="0"/>
                              </a:rPr>
                              <m:t>2</m:t>
                            </m:r>
                          </m:sup>
                        </m:sSup>
                      </m:num>
                      <m:den>
                        <m:r>
                          <a:rPr lang="en-US" altLang="ko-KR" sz="2400" b="0" i="0" u="none" strike="noStrike" baseline="0" dirty="0" smtClean="0">
                            <a:latin typeface="Cambria Math" panose="02040503050406030204" pitchFamily="18" charset="0"/>
                          </a:rPr>
                          <m:t>𝐻</m:t>
                        </m:r>
                        <m:r>
                          <a:rPr lang="en-US" altLang="ko-KR" sz="2400" b="0" i="0" u="none" strike="noStrike" baseline="0" dirty="0" smtClean="0">
                            <a:latin typeface="Cambria Math" panose="02040503050406030204" pitchFamily="18" charset="0"/>
                          </a:rPr>
                          <m:t>⋅</m:t>
                        </m:r>
                        <m:r>
                          <a:rPr lang="en-US" altLang="ko-KR" sz="2400" b="0" i="0" u="none" strike="noStrike" baseline="0" dirty="0" smtClean="0">
                            <a:latin typeface="Cambria Math" panose="02040503050406030204" pitchFamily="18" charset="0"/>
                          </a:rPr>
                          <m:t>𝑊</m:t>
                        </m:r>
                      </m:den>
                    </m:f>
                  </m:oMath>
                </a14:m>
                <a:endParaRPr lang="en-US" altLang="ko-KR" sz="2400" b="0" i="0" u="none" strike="noStrike" baseline="0" dirty="0">
                  <a:latin typeface="Times New Roman" panose="02020603050405020304" pitchFamily="18" charset="0"/>
                </a:endParaRPr>
              </a:p>
              <a:p>
                <a:r>
                  <a:rPr lang="en-US" altLang="ko-KR" sz="2400" b="0" i="0" u="none" strike="noStrike" baseline="0" dirty="0">
                    <a:latin typeface="Times New Roman" panose="02020603050405020304" pitchFamily="18" charset="0"/>
                  </a:rPr>
                  <a:t>where </a:t>
                </a:r>
                <a14:m>
                  <m:oMath xmlns:m="http://schemas.openxmlformats.org/officeDocument/2006/math">
                    <m:r>
                      <a:rPr lang="en-US" altLang="ko-KR" sz="2400" b="0" i="0" u="none" strike="noStrike" baseline="0" dirty="0" smtClean="0">
                        <a:latin typeface="Cambria Math" panose="02040503050406030204" pitchFamily="18" charset="0"/>
                      </a:rPr>
                      <m:t>𝐻</m:t>
                    </m:r>
                    <m:r>
                      <a:rPr lang="en-US" altLang="ko-KR" sz="2400" b="0" i="1" u="none" strike="noStrike" baseline="0" dirty="0" smtClean="0">
                        <a:latin typeface="Cambria Math" panose="02040503050406030204" pitchFamily="18" charset="0"/>
                      </a:rPr>
                      <m:t> </m:t>
                    </m:r>
                  </m:oMath>
                </a14:m>
                <a:r>
                  <a:rPr lang="en-US" altLang="ko-KR" sz="2400" b="0" i="0" u="none" strike="noStrike" baseline="0" dirty="0">
                    <a:latin typeface="Times New Roman" panose="02020603050405020304" pitchFamily="18" charset="0"/>
                  </a:rPr>
                  <a:t>: height, </a:t>
                </a:r>
                <a14:m>
                  <m:oMath xmlns:m="http://schemas.openxmlformats.org/officeDocument/2006/math">
                    <m:r>
                      <a:rPr lang="en-US" altLang="ko-KR" sz="2400" dirty="0">
                        <a:latin typeface="Cambria Math" panose="02040503050406030204" pitchFamily="18" charset="0"/>
                      </a:rPr>
                      <m:t>𝑊</m:t>
                    </m:r>
                    <m:r>
                      <a:rPr lang="en-US" altLang="ko-KR" sz="2400" i="1" dirty="0">
                        <a:latin typeface="Cambria Math" panose="02040503050406030204" pitchFamily="18" charset="0"/>
                      </a:rPr>
                      <m:t> </m:t>
                    </m:r>
                  </m:oMath>
                </a14:m>
                <a:r>
                  <a:rPr lang="en-US" altLang="ko-KR" sz="2400" b="0" i="0" u="none" strike="noStrike" baseline="0" dirty="0">
                    <a:latin typeface="Times New Roman" panose="02020603050405020304" pitchFamily="18" charset="0"/>
                  </a:rPr>
                  <a:t>: width, </a:t>
                </a:r>
                <a14:m>
                  <m:oMath xmlns:m="http://schemas.openxmlformats.org/officeDocument/2006/math">
                    <m:sSub>
                      <m:sSubPr>
                        <m:ctrlPr>
                          <a:rPr lang="en-US" altLang="ko-KR" sz="2400" i="1" dirty="0">
                            <a:solidFill>
                              <a:srgbClr val="836967"/>
                            </a:solidFill>
                            <a:latin typeface="Cambria Math" panose="02040503050406030204" pitchFamily="18" charset="0"/>
                          </a:rPr>
                        </m:ctrlPr>
                      </m:sSubPr>
                      <m:e>
                        <m:r>
                          <a:rPr lang="en-US" altLang="ko-KR" sz="2400" dirty="0">
                            <a:latin typeface="Cambria Math" panose="02040503050406030204" pitchFamily="18" charset="0"/>
                          </a:rPr>
                          <m:t>𝐼</m:t>
                        </m:r>
                      </m:e>
                      <m:sub>
                        <m:r>
                          <a:rPr lang="en-US" altLang="ko-KR" sz="2400" dirty="0">
                            <a:latin typeface="Cambria Math" panose="02040503050406030204" pitchFamily="18" charset="0"/>
                          </a:rPr>
                          <m:t>𝑔𝑡</m:t>
                        </m:r>
                      </m:sub>
                    </m:sSub>
                    <m:r>
                      <a:rPr lang="en-US" altLang="ko-KR" sz="2400" i="1" dirty="0">
                        <a:latin typeface="Cambria Math" panose="02040503050406030204" pitchFamily="18" charset="0"/>
                      </a:rPr>
                      <m:t> </m:t>
                    </m:r>
                  </m:oMath>
                </a14:m>
                <a:r>
                  <a:rPr lang="en-US" altLang="ko-KR" sz="2400" b="0" i="0" u="none" strike="noStrike" baseline="0" dirty="0">
                    <a:latin typeface="Times New Roman" panose="02020603050405020304" pitchFamily="18" charset="0"/>
                  </a:rPr>
                  <a:t>:Ground Truth </a:t>
                </a:r>
                <a:r>
                  <a:rPr lang="en-US" altLang="ko-KR" sz="2400" b="0" i="0" u="none" strike="noStrike" baseline="0" dirty="0" smtClean="0">
                    <a:latin typeface="Times New Roman" panose="02020603050405020304" pitchFamily="18" charset="0"/>
                  </a:rPr>
                  <a:t>Image, </a:t>
                </a:r>
                <a14:m>
                  <m:oMath xmlns:m="http://schemas.openxmlformats.org/officeDocument/2006/math">
                    <m:r>
                      <a:rPr lang="en-US" altLang="ko-KR" sz="2400" dirty="0">
                        <a:latin typeface="Cambria Math" panose="02040503050406030204" pitchFamily="18" charset="0"/>
                      </a:rPr>
                      <m:t>𝐼</m:t>
                    </m:r>
                    <m:r>
                      <a:rPr lang="en-US" altLang="ko-KR" sz="2400" i="1" dirty="0">
                        <a:latin typeface="Cambria Math" panose="02040503050406030204" pitchFamily="18" charset="0"/>
                      </a:rPr>
                      <m:t> </m:t>
                    </m:r>
                  </m:oMath>
                </a14:m>
                <a:r>
                  <a:rPr lang="en-US" altLang="ko-KR" sz="2400" b="0" i="0" u="none" strike="noStrike" baseline="0" dirty="0" smtClean="0">
                    <a:latin typeface="Times New Roman" panose="02020603050405020304" pitchFamily="18" charset="0"/>
                  </a:rPr>
                  <a:t>:</a:t>
                </a:r>
                <a:r>
                  <a:rPr lang="en-US" altLang="ko-KR" sz="2400" dirty="0" err="1" smtClean="0">
                    <a:latin typeface="Times New Roman" panose="02020603050405020304" pitchFamily="18" charset="0"/>
                  </a:rPr>
                  <a:t>Denoised</a:t>
                </a:r>
                <a:r>
                  <a:rPr lang="en-US" altLang="ko-KR" sz="2400" dirty="0" smtClean="0">
                    <a:latin typeface="Times New Roman" panose="02020603050405020304" pitchFamily="18" charset="0"/>
                  </a:rPr>
                  <a:t> Image</a:t>
                </a:r>
                <a:endParaRPr lang="en-US" altLang="ko-KR" sz="2400" dirty="0">
                  <a:latin typeface="Times New Roman" panose="02020603050405020304" pitchFamily="18" charset="0"/>
                </a:endParaRPr>
              </a:p>
            </p:txBody>
          </p:sp>
        </mc:Choice>
        <mc:Fallback>
          <p:sp>
            <p:nvSpPr>
              <p:cNvPr id="2" name="TextBox 1">
                <a:extLst>
                  <a:ext uri="{FF2B5EF4-FFF2-40B4-BE49-F238E27FC236}">
                    <a16:creationId xmlns:a16="http://schemas.microsoft.com/office/drawing/2014/main" id="{6D35833C-8A42-4D71-D331-0B27CBC50B8E}"/>
                  </a:ext>
                </a:extLst>
              </p:cNvPr>
              <p:cNvSpPr txBox="1">
                <a:spLocks noRot="1" noChangeAspect="1" noMove="1" noResize="1" noEditPoints="1" noAdjustHandles="1" noChangeArrowheads="1" noChangeShapeType="1" noTextEdit="1"/>
              </p:cNvSpPr>
              <p:nvPr/>
            </p:nvSpPr>
            <p:spPr>
              <a:xfrm>
                <a:off x="506729" y="1265838"/>
                <a:ext cx="11178542" cy="1157817"/>
              </a:xfrm>
              <a:prstGeom prst="rect">
                <a:avLst/>
              </a:prstGeom>
              <a:blipFill>
                <a:blip r:embed="rId3"/>
                <a:stretch>
                  <a:fillRect l="-818" b="-842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B6C35EC7-C96E-9F9A-E1ED-69C43CB1B097}"/>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4: Metric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35833C-8A42-4D71-D331-0B27CBC50B8E}"/>
                  </a:ext>
                </a:extLst>
              </p:cNvPr>
              <p:cNvSpPr txBox="1"/>
              <p:nvPr/>
            </p:nvSpPr>
            <p:spPr>
              <a:xfrm>
                <a:off x="506729" y="2818451"/>
                <a:ext cx="11178542" cy="1416222"/>
              </a:xfrm>
              <a:prstGeom prst="rect">
                <a:avLst/>
              </a:prstGeom>
              <a:noFill/>
            </p:spPr>
            <p:txBody>
              <a:bodyPr wrap="square" rtlCol="0">
                <a:spAutoFit/>
              </a:bodyPr>
              <a:lstStyle/>
              <a:p>
                <a:r>
                  <a:rPr lang="en-US" altLang="ko-KR" sz="2400" dirty="0"/>
                  <a:t>PSNR (</a:t>
                </a:r>
                <a:r>
                  <a:rPr lang="en-US" altLang="ko-KR" sz="2400" b="1" dirty="0"/>
                  <a:t>P</a:t>
                </a:r>
                <a:r>
                  <a:rPr lang="en-US" altLang="ko-KR" sz="2400" dirty="0"/>
                  <a:t>eak </a:t>
                </a:r>
                <a:r>
                  <a:rPr lang="en-US" altLang="ko-KR" sz="2400" b="1" dirty="0"/>
                  <a:t>S</a:t>
                </a:r>
                <a:r>
                  <a:rPr lang="en-US" altLang="ko-KR" sz="2400" dirty="0"/>
                  <a:t>ignal to </a:t>
                </a:r>
                <a:r>
                  <a:rPr lang="en-US" altLang="ko-KR" sz="2400" b="1" dirty="0"/>
                  <a:t>N</a:t>
                </a:r>
                <a:r>
                  <a:rPr lang="en-US" altLang="ko-KR" sz="2400" dirty="0"/>
                  <a:t>oise </a:t>
                </a:r>
                <a:r>
                  <a:rPr lang="en-US" altLang="ko-KR" sz="2400" b="1" dirty="0"/>
                  <a:t>R</a:t>
                </a:r>
                <a:r>
                  <a:rPr lang="en-US" altLang="ko-KR" sz="2400" dirty="0"/>
                  <a:t>atio) </a:t>
                </a:r>
                <a:r>
                  <a:rPr lang="en-US" altLang="ko-KR" sz="2400" b="0" i="0" u="none" strike="noStrike" baseline="0" dirty="0">
                    <a:latin typeface="Times New Roman" panose="02020603050405020304" pitchFamily="18" charset="0"/>
                  </a:rPr>
                  <a:t>= </a:t>
                </a:r>
                <a14:m>
                  <m:oMath xmlns:m="http://schemas.openxmlformats.org/officeDocument/2006/math">
                    <m:r>
                      <a:rPr lang="en-US" altLang="ko-KR" sz="2400" b="0" i="0" u="none" strike="noStrike" baseline="0" dirty="0" smtClean="0">
                        <a:latin typeface="Cambria Math" panose="02040503050406030204" pitchFamily="18" charset="0"/>
                      </a:rPr>
                      <m:t>10</m:t>
                    </m:r>
                    <m:func>
                      <m:funcPr>
                        <m:ctrlPr>
                          <a:rPr lang="en-US" altLang="ko-KR" sz="2400" b="0" i="1" u="none" strike="noStrike" baseline="0" dirty="0">
                            <a:latin typeface="Cambria Math" panose="02040503050406030204" pitchFamily="18" charset="0"/>
                          </a:rPr>
                        </m:ctrlPr>
                      </m:funcPr>
                      <m:fName>
                        <m:sSub>
                          <m:sSubPr>
                            <m:ctrlPr>
                              <a:rPr lang="en-US" altLang="ko-KR" sz="2400" b="0" i="1" u="none" strike="noStrike" baseline="0" dirty="0">
                                <a:latin typeface="Cambria Math" panose="02040503050406030204" pitchFamily="18" charset="0"/>
                              </a:rPr>
                            </m:ctrlPr>
                          </m:sSubPr>
                          <m:e>
                            <m:r>
                              <m:rPr>
                                <m:sty m:val="p"/>
                              </m:rPr>
                              <a:rPr lang="en-US" altLang="ko-KR" sz="2400" b="0" i="0" u="none" strike="noStrike" baseline="0" dirty="0">
                                <a:latin typeface="Cambria Math" panose="02040503050406030204" pitchFamily="18" charset="0"/>
                              </a:rPr>
                              <m:t>log</m:t>
                            </m:r>
                          </m:e>
                          <m:sub>
                            <m:r>
                              <a:rPr lang="en-US" altLang="ko-KR" sz="2400" b="0" i="0" u="none" strike="noStrike" baseline="0" dirty="0">
                                <a:latin typeface="Cambria Math" panose="02040503050406030204" pitchFamily="18" charset="0"/>
                              </a:rPr>
                              <m:t>10</m:t>
                            </m:r>
                          </m:sub>
                        </m:sSub>
                      </m:fName>
                      <m:e>
                        <m:d>
                          <m:dPr>
                            <m:ctrlPr>
                              <a:rPr lang="en-US" altLang="ko-KR" sz="2400" b="0" i="1" u="none" strike="noStrike" baseline="0" dirty="0">
                                <a:latin typeface="Cambria Math" panose="02040503050406030204" pitchFamily="18" charset="0"/>
                              </a:rPr>
                            </m:ctrlPr>
                          </m:dPr>
                          <m:e>
                            <m:f>
                              <m:fPr>
                                <m:ctrlPr>
                                  <a:rPr lang="en-US" altLang="ko-KR" sz="2400" b="0" i="1" u="none" strike="noStrike" baseline="0" dirty="0">
                                    <a:latin typeface="Cambria Math" panose="02040503050406030204" pitchFamily="18" charset="0"/>
                                  </a:rPr>
                                </m:ctrlPr>
                              </m:fPr>
                              <m:num>
                                <m:sSup>
                                  <m:sSupPr>
                                    <m:ctrlPr>
                                      <a:rPr lang="en-US" altLang="ko-KR" sz="2400" b="0" i="1" u="none" strike="noStrike" baseline="0" dirty="0">
                                        <a:latin typeface="Cambria Math" panose="02040503050406030204" pitchFamily="18" charset="0"/>
                                      </a:rPr>
                                    </m:ctrlPr>
                                  </m:sSupPr>
                                  <m:e>
                                    <m:r>
                                      <a:rPr lang="en-US" altLang="ko-KR" sz="2400" b="0" i="0" u="none" strike="noStrike" baseline="0" dirty="0">
                                        <a:latin typeface="Cambria Math" panose="02040503050406030204" pitchFamily="18" charset="0"/>
                                      </a:rPr>
                                      <m:t>𝑅</m:t>
                                    </m:r>
                                  </m:e>
                                  <m:sup>
                                    <m:r>
                                      <a:rPr lang="en-US" altLang="ko-KR" sz="2400" b="0" i="0" u="none" strike="noStrike" baseline="0" dirty="0">
                                        <a:latin typeface="Cambria Math" panose="02040503050406030204" pitchFamily="18" charset="0"/>
                                      </a:rPr>
                                      <m:t>2</m:t>
                                    </m:r>
                                  </m:sup>
                                </m:sSup>
                              </m:num>
                              <m:den>
                                <m:r>
                                  <a:rPr lang="en-US" altLang="ko-KR" sz="2400" b="0" i="0" u="none" strike="noStrike" baseline="0" dirty="0">
                                    <a:latin typeface="Cambria Math" panose="02040503050406030204" pitchFamily="18" charset="0"/>
                                  </a:rPr>
                                  <m:t>𝑀𝑆𝐸</m:t>
                                </m:r>
                              </m:den>
                            </m:f>
                          </m:e>
                        </m:d>
                      </m:e>
                    </m:func>
                  </m:oMath>
                </a14:m>
                <a:endParaRPr lang="en-US" altLang="ko-KR" sz="2400" b="0" i="0" u="none" strike="noStrike" baseline="0" dirty="0">
                  <a:latin typeface="Times New Roman" panose="02020603050405020304" pitchFamily="18" charset="0"/>
                </a:endParaRPr>
              </a:p>
              <a:p>
                <a:r>
                  <a:rPr lang="en-US" altLang="ko-KR" sz="2400" dirty="0"/>
                  <a:t>Where R: maximum value of pixel of images</a:t>
                </a:r>
              </a:p>
              <a:p>
                <a:r>
                  <a:rPr lang="en-US" altLang="ko-KR" sz="2400" dirty="0">
                    <a:latin typeface="Times New Roman" panose="02020603050405020304" pitchFamily="18" charset="0"/>
                  </a:rPr>
                  <a:t>(e.g. uint8 type image: R=255, float type image: R=1.0)</a:t>
                </a:r>
              </a:p>
            </p:txBody>
          </p:sp>
        </mc:Choice>
        <mc:Fallback xmlns="">
          <p:sp>
            <p:nvSpPr>
              <p:cNvPr id="5" name="TextBox 4">
                <a:extLst>
                  <a:ext uri="{FF2B5EF4-FFF2-40B4-BE49-F238E27FC236}">
                    <a16:creationId xmlns:a16="http://schemas.microsoft.com/office/drawing/2014/main" id="{6D35833C-8A42-4D71-D331-0B27CBC50B8E}"/>
                  </a:ext>
                </a:extLst>
              </p:cNvPr>
              <p:cNvSpPr txBox="1">
                <a:spLocks noRot="1" noChangeAspect="1" noMove="1" noResize="1" noEditPoints="1" noAdjustHandles="1" noChangeArrowheads="1" noChangeShapeType="1" noTextEdit="1"/>
              </p:cNvSpPr>
              <p:nvPr/>
            </p:nvSpPr>
            <p:spPr>
              <a:xfrm>
                <a:off x="506729" y="2818451"/>
                <a:ext cx="11178542" cy="1416222"/>
              </a:xfrm>
              <a:prstGeom prst="rect">
                <a:avLst/>
              </a:prstGeom>
              <a:blipFill>
                <a:blip r:embed="rId4"/>
                <a:stretch>
                  <a:fillRect l="-818" b="-85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38514807"/>
      </p:ext>
    </p:extLst>
  </p:cSld>
  <p:clrMapOvr>
    <a:masterClrMapping/>
  </p:clrMapOvr>
  <p:timing>
    <p:tnLst>
      <p:par>
        <p:cTn id="1" dur="indefinite" restart="never" nodeType="tmRoot">
          <p:childTnLst>
            <p:par>
              <p:cTn id="2"/>
            </p:par>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659970"/>
              </a:xfrm>
            </p:spPr>
            <p:txBody>
              <a:bodyPr>
                <a:normAutofit lnSpcReduction="10000"/>
              </a:bodyPr>
              <a:lstStyle/>
              <a:p>
                <a:pPr algn="l">
                  <a:buFont typeface="+mj-lt"/>
                  <a:buAutoNum type="arabicPeriod"/>
                </a:pPr>
                <a:r>
                  <a:rPr lang="en-US" altLang="ko-KR" b="0" i="0" dirty="0">
                    <a:effectLst/>
                    <a:latin typeface="+mj-lt"/>
                  </a:rPr>
                  <a:t> Load the required data.</a:t>
                </a:r>
              </a:p>
              <a:p>
                <a:pPr algn="l">
                  <a:buFont typeface="+mj-lt"/>
                  <a:buAutoNum type="arabicPeriod"/>
                </a:pPr>
                <a:r>
                  <a:rPr lang="en-US" altLang="ko-KR" b="0" i="0" dirty="0">
                    <a:effectLst/>
                    <a:latin typeface="+mj-lt"/>
                  </a:rPr>
                  <a:t> Construct the cost volume using </a:t>
                </a:r>
                <a:r>
                  <a:rPr lang="en-US" altLang="ko-KR" b="0" i="0" dirty="0" err="1">
                    <a:effectLst/>
                    <a:latin typeface="+mj-lt"/>
                  </a:rPr>
                  <a:t>pixelwise</a:t>
                </a:r>
                <a:r>
                  <a:rPr lang="en-US" altLang="ko-KR" b="0" i="0" dirty="0">
                    <a:effectLst/>
                    <a:latin typeface="+mj-lt"/>
                  </a:rPr>
                  <a:t> similarity between the central image and the other images.</a:t>
                </a:r>
              </a:p>
              <a:p>
                <a:pPr algn="l">
                  <a:buFont typeface="+mj-lt"/>
                  <a:buAutoNum type="arabicPeriod"/>
                </a:pPr>
                <a:r>
                  <a:rPr lang="en-US" altLang="ko-KR" b="0" i="0" dirty="0">
                    <a:effectLst/>
                    <a:latin typeface="+mj-lt"/>
                  </a:rPr>
                  <a:t> If the reference image is the left image, select the left cost volume. If it's the right image, select the right cost volume.</a:t>
                </a:r>
              </a:p>
              <a:p>
                <a:pPr algn="l">
                  <a:buFont typeface="+mj-lt"/>
                  <a:buAutoNum type="arabicPeriod"/>
                </a:pPr>
                <a:r>
                  <a:rPr lang="en-US" altLang="ko-KR" b="0" i="0" dirty="0">
                    <a:effectLst/>
                    <a:latin typeface="+mj-lt"/>
                  </a:rPr>
                  <a:t> Use Semi Global Matching to derive the disparity map.</a:t>
                </a:r>
              </a:p>
              <a:p>
                <a:pPr algn="l">
                  <a:buFont typeface="+mj-lt"/>
                  <a:buAutoNum type="arabicPeriod"/>
                </a:pPr>
                <a:r>
                  <a:rPr lang="en-US" altLang="ko-KR" dirty="0">
                    <a:latin typeface="+mj-lt"/>
                  </a:rPr>
                  <a:t> Warp image based on the disparity</a:t>
                </a:r>
                <a:endParaRPr lang="en-US" altLang="ko-KR" b="0" i="0" dirty="0">
                  <a:effectLst/>
                  <a:latin typeface="+mj-lt"/>
                </a:endParaRPr>
              </a:p>
              <a:p>
                <a:pPr algn="l">
                  <a:buFont typeface="+mj-lt"/>
                  <a:buAutoNum type="arabicPeriod"/>
                </a:pPr>
                <a:r>
                  <a:rPr lang="en-US" altLang="ko-KR" b="0" i="0" dirty="0">
                    <a:effectLst/>
                    <a:latin typeface="+mj-lt"/>
                  </a:rPr>
                  <a:t> Aggregate </a:t>
                </a:r>
                <a:r>
                  <a:rPr lang="en-US" altLang="ko-KR" dirty="0">
                    <a:latin typeface="+mj-lt"/>
                  </a:rPr>
                  <a:t>warped images</a:t>
                </a:r>
                <a:endParaRPr lang="en-US" altLang="ko-KR" b="0" i="0" dirty="0">
                  <a:effectLst/>
                  <a:latin typeface="+mj-lt"/>
                </a:endParaRPr>
              </a:p>
              <a:p>
                <a:pPr lvl="1"/>
                <a:r>
                  <a:rPr lang="en-US" altLang="ko-KR" b="0" i="0" dirty="0">
                    <a:effectLst/>
                    <a:latin typeface="+mj-lt"/>
                  </a:rPr>
                  <a:t>Since there's a loss of information of </a:t>
                </a:r>
                <a14:m>
                  <m:oMath xmlns:m="http://schemas.openxmlformats.org/officeDocument/2006/math">
                    <m:r>
                      <a:rPr lang="en-US" altLang="ko-KR" i="1">
                        <a:latin typeface="Cambria Math" panose="02040503050406030204" pitchFamily="18" charset="0"/>
                      </a:rPr>
                      <m:t>𝑑</m:t>
                    </m:r>
                  </m:oMath>
                </a14:m>
                <a:r>
                  <a:rPr lang="en-US" altLang="ko-KR" b="0" i="0" dirty="0">
                    <a:effectLst/>
                    <a:latin typeface="+mj-lt"/>
                  </a:rPr>
                  <a:t> pixels at the cost volume borders, crop </a:t>
                </a:r>
                <a14:m>
                  <m:oMath xmlns:m="http://schemas.openxmlformats.org/officeDocument/2006/math">
                    <m:r>
                      <a:rPr lang="en-US" altLang="ko-KR" i="1">
                        <a:latin typeface="Cambria Math" panose="02040503050406030204" pitchFamily="18" charset="0"/>
                      </a:rPr>
                      <m:t>𝑑</m:t>
                    </m:r>
                  </m:oMath>
                </a14:m>
                <a:r>
                  <a:rPr lang="en-US" altLang="ko-KR" b="0" i="0" dirty="0">
                    <a:effectLst/>
                    <a:latin typeface="+mj-lt"/>
                  </a:rPr>
                  <a:t> pixels from all edges.</a:t>
                </a:r>
              </a:p>
              <a:p>
                <a:pPr algn="l">
                  <a:buFont typeface="+mj-lt"/>
                  <a:buAutoNum type="arabicPeriod"/>
                </a:pPr>
                <a:r>
                  <a:rPr lang="en-US" altLang="ko-KR" b="0" i="0" dirty="0">
                    <a:effectLst/>
                    <a:latin typeface="+mj-lt"/>
                  </a:rPr>
                  <a:t> Calculate the MSE and </a:t>
                </a:r>
                <a:r>
                  <a:rPr lang="en-US" altLang="ko-KR" dirty="0">
                    <a:latin typeface="+mj-lt"/>
                  </a:rPr>
                  <a:t>PSNR </a:t>
                </a:r>
                <a:r>
                  <a:rPr lang="en-US" altLang="ko-KR" b="0" i="0" dirty="0">
                    <a:effectLst/>
                    <a:latin typeface="+mj-lt"/>
                  </a:rPr>
                  <a:t>between the aggregated image and the </a:t>
                </a:r>
                <a:r>
                  <a:rPr lang="en-US" altLang="ko-KR" dirty="0">
                    <a:latin typeface="+mj-lt"/>
                  </a:rPr>
                  <a:t>GT</a:t>
                </a:r>
                <a:r>
                  <a:rPr lang="en-US" altLang="ko-KR" b="0" i="0" dirty="0">
                    <a:effectLst/>
                    <a:latin typeface="+mj-lt"/>
                  </a:rPr>
                  <a:t>.</a:t>
                </a:r>
              </a:p>
              <a:p>
                <a:pPr algn="l">
                  <a:buFont typeface="+mj-lt"/>
                  <a:buAutoNum type="arabicPeriod"/>
                </a:pPr>
                <a:endParaRPr lang="en-US" altLang="ko-KR" dirty="0">
                  <a:latin typeface="+mj-lt"/>
                </a:endParaRPr>
              </a:p>
              <a:p>
                <a:pPr marL="0" indent="0">
                  <a:buNone/>
                </a:pPr>
                <a:r>
                  <a:rPr lang="en-US" altLang="ko-KR" dirty="0">
                    <a:latin typeface="+mj-lt"/>
                  </a:rPr>
                  <a:t/>
                </a:r>
                <a:br>
                  <a:rPr lang="en-US" altLang="ko-KR" dirty="0">
                    <a:latin typeface="+mj-lt"/>
                  </a:rPr>
                </a:br>
                <a:r>
                  <a:rPr lang="en-US" altLang="ko-KR" dirty="0">
                    <a:latin typeface="+mj-lt"/>
                  </a:rPr>
                  <a:t>Download data and skeletons from </a:t>
                </a:r>
                <a:r>
                  <a:rPr lang="en-US" altLang="ko-KR" dirty="0">
                    <a:latin typeface="+mj-lt"/>
                    <a:hlinkClick r:id="rId2"/>
                  </a:rPr>
                  <a:t>https://github.com/ihojun887/CV2023_PA1/tree/main</a:t>
                </a:r>
                <a:endParaRPr lang="en-US" altLang="ko-KR" b="0" i="0" dirty="0">
                  <a:effectLst/>
                  <a:latin typeface="+mj-lt"/>
                </a:endParaRPr>
              </a:p>
              <a:p>
                <a:endParaRPr lang="ko-KR" altLang="en-US" dirty="0"/>
              </a:p>
            </p:txBody>
          </p:sp>
        </mc:Choice>
        <mc:Fallback xmlns="">
          <p:sp>
            <p:nvSpPr>
              <p:cNvPr id="3" name="내용 개체 틀 2">
                <a:extLst>
                  <a:ext uri="{FF2B5EF4-FFF2-40B4-BE49-F238E27FC236}">
                    <a16:creationId xmlns:a16="http://schemas.microsoft.com/office/drawing/2014/main" id="{882691CE-CA4B-65A4-6510-5A17DDDDE6B4}"/>
                  </a:ext>
                </a:extLst>
              </p:cNvPr>
              <p:cNvSpPr>
                <a:spLocks noGrp="1" noRot="1" noChangeAspect="1" noMove="1" noResize="1" noEditPoints="1" noAdjustHandles="1" noChangeArrowheads="1" noChangeShapeType="1" noTextEdit="1"/>
              </p:cNvSpPr>
              <p:nvPr>
                <p:ph idx="1"/>
              </p:nvPr>
            </p:nvSpPr>
            <p:spPr>
              <a:xfrm>
                <a:off x="838200" y="1037864"/>
                <a:ext cx="10515600" cy="5659970"/>
              </a:xfrm>
              <a:blipFill>
                <a:blip r:embed="rId3"/>
                <a:stretch>
                  <a:fillRect l="-928" t="-2153" r="-464"/>
                </a:stretch>
              </a:blipFill>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Tree>
    <p:extLst>
      <p:ext uri="{BB962C8B-B14F-4D97-AF65-F5344CB8AC3E}">
        <p14:creationId xmlns:p14="http://schemas.microsoft.com/office/powerpoint/2010/main" val="39659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F4D411-5471-435D-B7F8-35D5B84A76D5}"/>
              </a:ext>
            </a:extLst>
          </p:cNvPr>
          <p:cNvSpPr>
            <a:spLocks noGrp="1"/>
          </p:cNvSpPr>
          <p:nvPr>
            <p:ph type="title"/>
          </p:nvPr>
        </p:nvSpPr>
        <p:spPr/>
        <p:txBody>
          <a:bodyPr/>
          <a:lstStyle/>
          <a:p>
            <a:r>
              <a:rPr lang="en-US" altLang="ko-KR" dirty="0"/>
              <a:t>Burst shot</a:t>
            </a:r>
            <a:endParaRPr lang="ko-KR" altLang="en-US" dirty="0"/>
          </a:p>
        </p:txBody>
      </p:sp>
      <p:pic>
        <p:nvPicPr>
          <p:cNvPr id="4" name="그림 3">
            <a:extLst>
              <a:ext uri="{FF2B5EF4-FFF2-40B4-BE49-F238E27FC236}">
                <a16:creationId xmlns:a16="http://schemas.microsoft.com/office/drawing/2014/main" id="{9E1E999D-DA9A-4A0E-9706-C25557539922}"/>
              </a:ext>
            </a:extLst>
          </p:cNvPr>
          <p:cNvPicPr>
            <a:picLocks noChangeAspect="1"/>
          </p:cNvPicPr>
          <p:nvPr/>
        </p:nvPicPr>
        <p:blipFill>
          <a:blip r:embed="rId2"/>
          <a:stretch>
            <a:fillRect/>
          </a:stretch>
        </p:blipFill>
        <p:spPr>
          <a:xfrm>
            <a:off x="603030" y="1336430"/>
            <a:ext cx="5769600" cy="4505569"/>
          </a:xfrm>
          <a:prstGeom prst="rect">
            <a:avLst/>
          </a:prstGeom>
        </p:spPr>
      </p:pic>
      <p:pic>
        <p:nvPicPr>
          <p:cNvPr id="5" name="그림 4">
            <a:extLst>
              <a:ext uri="{FF2B5EF4-FFF2-40B4-BE49-F238E27FC236}">
                <a16:creationId xmlns:a16="http://schemas.microsoft.com/office/drawing/2014/main" id="{B979C3AD-03F4-43F8-B421-C5C110E5B722}"/>
              </a:ext>
            </a:extLst>
          </p:cNvPr>
          <p:cNvPicPr>
            <a:picLocks noChangeAspect="1"/>
          </p:cNvPicPr>
          <p:nvPr/>
        </p:nvPicPr>
        <p:blipFill>
          <a:blip r:embed="rId3"/>
          <a:stretch>
            <a:fillRect/>
          </a:stretch>
        </p:blipFill>
        <p:spPr>
          <a:xfrm>
            <a:off x="6372630" y="1266091"/>
            <a:ext cx="5385686" cy="4810369"/>
          </a:xfrm>
          <a:prstGeom prst="rect">
            <a:avLst/>
          </a:prstGeom>
        </p:spPr>
      </p:pic>
    </p:spTree>
    <p:extLst>
      <p:ext uri="{BB962C8B-B14F-4D97-AF65-F5344CB8AC3E}">
        <p14:creationId xmlns:p14="http://schemas.microsoft.com/office/powerpoint/2010/main" val="1744408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a:bodyPr>
          <a:lstStyle/>
          <a:p>
            <a:pPr marL="0" indent="0" algn="l">
              <a:buNone/>
            </a:pPr>
            <a:r>
              <a:rPr lang="en-US" altLang="ko-KR" dirty="0">
                <a:latin typeface="+mj-lt"/>
              </a:rPr>
              <a:t>Skeleton code</a:t>
            </a:r>
            <a:endParaRPr lang="ko-KR" altLang="en-US" dirty="0"/>
          </a:p>
        </p:txBody>
      </p:sp>
      <p:grpSp>
        <p:nvGrpSpPr>
          <p:cNvPr id="13" name="그룹 12"/>
          <p:cNvGrpSpPr/>
          <p:nvPr/>
        </p:nvGrpSpPr>
        <p:grpSpPr>
          <a:xfrm>
            <a:off x="1693034" y="1037864"/>
            <a:ext cx="8805931" cy="5139099"/>
            <a:chOff x="1588640" y="1037864"/>
            <a:chExt cx="8805931" cy="5139099"/>
          </a:xfrm>
        </p:grpSpPr>
        <p:grpSp>
          <p:nvGrpSpPr>
            <p:cNvPr id="11" name="그룹 10"/>
            <p:cNvGrpSpPr/>
            <p:nvPr/>
          </p:nvGrpSpPr>
          <p:grpSpPr>
            <a:xfrm>
              <a:off x="6368504" y="1037864"/>
              <a:ext cx="4026067" cy="4864749"/>
              <a:chOff x="7327734" y="1042335"/>
              <a:chExt cx="4026067" cy="4864749"/>
            </a:xfrm>
          </p:grpSpPr>
          <p:pic>
            <p:nvPicPr>
              <p:cNvPr id="2" name="그림 1"/>
              <p:cNvPicPr>
                <a:picLocks noChangeAspect="1"/>
              </p:cNvPicPr>
              <p:nvPr/>
            </p:nvPicPr>
            <p:blipFill>
              <a:blip r:embed="rId2"/>
              <a:stretch>
                <a:fillRect/>
              </a:stretch>
            </p:blipFill>
            <p:spPr>
              <a:xfrm>
                <a:off x="7327734" y="1042335"/>
                <a:ext cx="4026066" cy="2862203"/>
              </a:xfrm>
              <a:prstGeom prst="rect">
                <a:avLst/>
              </a:prstGeom>
            </p:spPr>
          </p:pic>
          <p:pic>
            <p:nvPicPr>
              <p:cNvPr id="8" name="그림 7"/>
              <p:cNvPicPr>
                <a:picLocks noChangeAspect="1"/>
              </p:cNvPicPr>
              <p:nvPr/>
            </p:nvPicPr>
            <p:blipFill>
              <a:blip r:embed="rId3"/>
              <a:stretch>
                <a:fillRect/>
              </a:stretch>
            </p:blipFill>
            <p:spPr>
              <a:xfrm>
                <a:off x="7327734" y="4174417"/>
                <a:ext cx="4026067" cy="1732667"/>
              </a:xfrm>
              <a:prstGeom prst="rect">
                <a:avLst/>
              </a:prstGeom>
            </p:spPr>
          </p:pic>
        </p:grpSp>
        <p:grpSp>
          <p:nvGrpSpPr>
            <p:cNvPr id="12" name="그룹 11"/>
            <p:cNvGrpSpPr/>
            <p:nvPr/>
          </p:nvGrpSpPr>
          <p:grpSpPr>
            <a:xfrm>
              <a:off x="1588640" y="1548151"/>
              <a:ext cx="4029424" cy="4628812"/>
              <a:chOff x="838201" y="1548152"/>
              <a:chExt cx="4029424" cy="4628812"/>
            </a:xfrm>
          </p:grpSpPr>
          <p:pic>
            <p:nvPicPr>
              <p:cNvPr id="6" name="그림 5"/>
              <p:cNvPicPr>
                <a:picLocks noChangeAspect="1"/>
              </p:cNvPicPr>
              <p:nvPr/>
            </p:nvPicPr>
            <p:blipFill>
              <a:blip r:embed="rId4"/>
              <a:stretch>
                <a:fillRect/>
              </a:stretch>
            </p:blipFill>
            <p:spPr>
              <a:xfrm>
                <a:off x="841801" y="4371498"/>
                <a:ext cx="4025824" cy="1805466"/>
              </a:xfrm>
              <a:prstGeom prst="rect">
                <a:avLst/>
              </a:prstGeom>
            </p:spPr>
          </p:pic>
          <p:pic>
            <p:nvPicPr>
              <p:cNvPr id="10" name="그림 9"/>
              <p:cNvPicPr>
                <a:picLocks noChangeAspect="1"/>
              </p:cNvPicPr>
              <p:nvPr/>
            </p:nvPicPr>
            <p:blipFill>
              <a:blip r:embed="rId5"/>
              <a:stretch>
                <a:fillRect/>
              </a:stretch>
            </p:blipFill>
            <p:spPr>
              <a:xfrm>
                <a:off x="838201" y="1548152"/>
                <a:ext cx="4029424" cy="2670953"/>
              </a:xfrm>
              <a:prstGeom prst="rect">
                <a:avLst/>
              </a:prstGeom>
            </p:spPr>
          </p:pic>
        </p:grpSp>
      </p:grpSp>
    </p:spTree>
    <p:extLst>
      <p:ext uri="{BB962C8B-B14F-4D97-AF65-F5344CB8AC3E}">
        <p14:creationId xmlns:p14="http://schemas.microsoft.com/office/powerpoint/2010/main" val="1217347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Guideline</a:t>
            </a:r>
          </a:p>
        </p:txBody>
      </p:sp>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a:bodyPr>
          <a:lstStyle/>
          <a:p>
            <a:r>
              <a:rPr lang="en-US" altLang="ko-KR" sz="1600" b="1" dirty="0"/>
              <a:t>Not</a:t>
            </a:r>
            <a:r>
              <a:rPr lang="en-US" altLang="ko-KR" sz="1600" dirty="0"/>
              <a:t> allow to use </a:t>
            </a:r>
            <a:r>
              <a:rPr lang="en-US" altLang="ko-KR" sz="1600" dirty="0" err="1" smtClean="0"/>
              <a:t>OpenCV</a:t>
            </a:r>
            <a:r>
              <a:rPr lang="en-US" altLang="ko-KR" sz="1600" dirty="0" smtClean="0"/>
              <a:t>, Pillow </a:t>
            </a:r>
            <a:r>
              <a:rPr lang="en-US" altLang="ko-KR" sz="1600" dirty="0"/>
              <a:t>functions except below :</a:t>
            </a:r>
          </a:p>
          <a:p>
            <a:pPr lvl="1"/>
            <a:r>
              <a:rPr lang="en-US" altLang="ko-KR" sz="1400" dirty="0"/>
              <a:t>Image I/O function</a:t>
            </a:r>
          </a:p>
          <a:p>
            <a:pPr lvl="1"/>
            <a:r>
              <a:rPr lang="en-US" altLang="ko-KR" sz="1400" dirty="0"/>
              <a:t>Image visualization </a:t>
            </a:r>
            <a:r>
              <a:rPr lang="en-US" altLang="ko-KR" sz="1400" dirty="0" smtClean="0"/>
              <a:t>function</a:t>
            </a:r>
          </a:p>
          <a:p>
            <a:pPr lvl="1"/>
            <a:r>
              <a:rPr lang="en-US" altLang="ko-KR" sz="1400" dirty="0" smtClean="0"/>
              <a:t>cv2.cvtColor()</a:t>
            </a:r>
            <a:endParaRPr lang="en-US" altLang="ko-KR" sz="1400" dirty="0"/>
          </a:p>
          <a:p>
            <a:endParaRPr lang="en-US" altLang="ko-KR" sz="1600" dirty="0"/>
          </a:p>
          <a:p>
            <a:r>
              <a:rPr lang="en-US" altLang="ko-KR" sz="1600" b="1" dirty="0"/>
              <a:t>Not</a:t>
            </a:r>
            <a:r>
              <a:rPr lang="en-US" altLang="ko-KR" sz="1600" dirty="0"/>
              <a:t> allow to use </a:t>
            </a:r>
            <a:r>
              <a:rPr lang="en-US" altLang="ko-KR" sz="1600" dirty="0" err="1"/>
              <a:t>Numpy</a:t>
            </a:r>
            <a:r>
              <a:rPr lang="en-US" altLang="ko-KR" sz="1600" dirty="0"/>
              <a:t> functions except below :</a:t>
            </a:r>
          </a:p>
          <a:p>
            <a:pPr lvl="1"/>
            <a:r>
              <a:rPr lang="en-US" altLang="ko-KR" sz="1400" dirty="0" err="1"/>
              <a:t>Numpy</a:t>
            </a:r>
            <a:r>
              <a:rPr lang="en-US" altLang="ko-KR" sz="1400" dirty="0"/>
              <a:t> I/O function</a:t>
            </a:r>
          </a:p>
          <a:p>
            <a:pPr lvl="1"/>
            <a:r>
              <a:rPr lang="en-US" altLang="ko-KR" sz="1400" dirty="0" err="1"/>
              <a:t>np.abs</a:t>
            </a:r>
            <a:r>
              <a:rPr lang="en-US" altLang="ko-KR" sz="1400" dirty="0"/>
              <a:t>, </a:t>
            </a:r>
            <a:r>
              <a:rPr lang="en-US" altLang="ko-KR" sz="1400" dirty="0" err="1"/>
              <a:t>np.mean</a:t>
            </a:r>
            <a:r>
              <a:rPr lang="en-US" altLang="ko-KR" sz="1400" dirty="0"/>
              <a:t>, </a:t>
            </a:r>
            <a:r>
              <a:rPr lang="en-US" altLang="ko-KR" sz="1400" dirty="0" err="1"/>
              <a:t>np.square</a:t>
            </a:r>
            <a:r>
              <a:rPr lang="en-US" altLang="ko-KR" sz="1400" dirty="0"/>
              <a:t>, np.log10, </a:t>
            </a:r>
            <a:r>
              <a:rPr lang="en-US" altLang="ko-KR" sz="1400" dirty="0" err="1"/>
              <a:t>np.min</a:t>
            </a:r>
            <a:r>
              <a:rPr lang="en-US" altLang="ko-KR" sz="1400" dirty="0"/>
              <a:t>, </a:t>
            </a:r>
            <a:r>
              <a:rPr lang="en-US" altLang="ko-KR" sz="1400" dirty="0" err="1"/>
              <a:t>np.max</a:t>
            </a:r>
            <a:r>
              <a:rPr lang="en-US" altLang="ko-KR" sz="1400" dirty="0"/>
              <a:t>, </a:t>
            </a:r>
            <a:r>
              <a:rPr lang="en-US" altLang="ko-KR" sz="1400" dirty="0" err="1"/>
              <a:t>np.sum</a:t>
            </a:r>
            <a:r>
              <a:rPr lang="en-US" altLang="ko-KR" sz="1400" dirty="0"/>
              <a:t>, </a:t>
            </a:r>
            <a:r>
              <a:rPr lang="en-US" altLang="ko-KR" sz="1400" dirty="0" err="1"/>
              <a:t>np.minimum</a:t>
            </a:r>
            <a:r>
              <a:rPr lang="en-US" altLang="ko-KR" sz="1400" dirty="0"/>
              <a:t>, </a:t>
            </a:r>
            <a:r>
              <a:rPr lang="en-US" altLang="ko-KR" sz="1400" dirty="0" err="1"/>
              <a:t>np.maximum</a:t>
            </a:r>
            <a:endParaRPr lang="en-US" altLang="ko-KR" sz="1400" dirty="0"/>
          </a:p>
          <a:p>
            <a:pPr lvl="1"/>
            <a:r>
              <a:rPr lang="en-US" altLang="ko-KR" sz="1400" dirty="0" err="1"/>
              <a:t>np.zeros</a:t>
            </a:r>
            <a:r>
              <a:rPr lang="en-US" altLang="ko-KR" sz="1400" dirty="0"/>
              <a:t>, </a:t>
            </a:r>
            <a:r>
              <a:rPr lang="en-US" altLang="ko-KR" sz="1400" dirty="0" err="1"/>
              <a:t>np.copy</a:t>
            </a:r>
            <a:r>
              <a:rPr lang="en-US" altLang="ko-KR" sz="1400" dirty="0"/>
              <a:t>, </a:t>
            </a:r>
            <a:r>
              <a:rPr lang="en-US" altLang="ko-KR" sz="1400" dirty="0" err="1" smtClean="0"/>
              <a:t>np.full</a:t>
            </a:r>
            <a:r>
              <a:rPr lang="en-US" altLang="ko-KR" sz="1400" dirty="0" smtClean="0"/>
              <a:t>, </a:t>
            </a:r>
            <a:r>
              <a:rPr lang="en-US" altLang="ko-KR" sz="1400" dirty="0" err="1" smtClean="0"/>
              <a:t>np.isfinite</a:t>
            </a:r>
            <a:endParaRPr lang="en-US" altLang="ko-KR" sz="1400" dirty="0" smtClean="0"/>
          </a:p>
          <a:p>
            <a:pPr lvl="1"/>
            <a:r>
              <a:rPr lang="en-US" altLang="ko-KR" sz="1400" dirty="0" smtClean="0"/>
              <a:t>.</a:t>
            </a:r>
            <a:r>
              <a:rPr lang="en-US" altLang="ko-KR" sz="1400" dirty="0" err="1" smtClean="0"/>
              <a:t>astype</a:t>
            </a:r>
            <a:r>
              <a:rPr lang="en-US" altLang="ko-KR" sz="1400" dirty="0" smtClean="0"/>
              <a:t>(), .shape</a:t>
            </a:r>
          </a:p>
          <a:p>
            <a:pPr lvl="1"/>
            <a:endParaRPr lang="en-US" altLang="ko-KR" sz="1400" dirty="0"/>
          </a:p>
          <a:p>
            <a:r>
              <a:rPr lang="en-US" altLang="ko-KR" sz="1600" dirty="0"/>
              <a:t>For languages other than Python, you can only use the function with same functionality</a:t>
            </a:r>
          </a:p>
          <a:p>
            <a:r>
              <a:rPr lang="en-US" altLang="ko-KR" sz="1600" dirty="0"/>
              <a:t>If you think other functions are mandatory, please contact TA</a:t>
            </a:r>
          </a:p>
        </p:txBody>
      </p:sp>
    </p:spTree>
    <p:extLst>
      <p:ext uri="{BB962C8B-B14F-4D97-AF65-F5344CB8AC3E}">
        <p14:creationId xmlns:p14="http://schemas.microsoft.com/office/powerpoint/2010/main" val="264296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Submission</a:t>
            </a:r>
          </a:p>
        </p:txBody>
      </p:sp>
      <mc:AlternateContent xmlns:mc="http://schemas.openxmlformats.org/markup-compatibility/2006" xmlns:a14="http://schemas.microsoft.com/office/drawing/2010/main">
        <mc:Choice Requires="a14">
          <p:sp>
            <p:nvSpPr>
              <p:cNvPr id="5" name="내용 개체 틀 2">
                <a:extLst>
                  <a:ext uri="{FF2B5EF4-FFF2-40B4-BE49-F238E27FC236}">
                    <a16:creationId xmlns:a16="http://schemas.microsoft.com/office/drawing/2014/main" id="{882691CE-CA4B-65A4-6510-5A17DDDDE6B4}"/>
                  </a:ext>
                </a:extLst>
              </p:cNvPr>
              <p:cNvSpPr>
                <a:spLocks noGrp="1"/>
              </p:cNvSpPr>
              <p:nvPr>
                <p:ph idx="1"/>
              </p:nvPr>
            </p:nvSpPr>
            <p:spPr>
              <a:xfrm>
                <a:off x="838200" y="1037864"/>
                <a:ext cx="10515600" cy="5139100"/>
              </a:xfrm>
            </p:spPr>
            <p:txBody>
              <a:bodyPr>
                <a:normAutofit lnSpcReduction="10000"/>
              </a:bodyPr>
              <a:lstStyle/>
              <a:p>
                <a:r>
                  <a:rPr lang="en-US" altLang="ko-KR" sz="2000" dirty="0"/>
                  <a:t>Submission should include…</a:t>
                </a:r>
              </a:p>
              <a:p>
                <a:pPr lvl="1"/>
                <a:r>
                  <a:rPr lang="en-US" altLang="ko-KR" sz="1800" dirty="0"/>
                  <a:t>Source code</a:t>
                </a:r>
              </a:p>
              <a:p>
                <a:pPr lvl="1"/>
                <a:r>
                  <a:rPr lang="en-US" altLang="ko-KR" sz="1800" dirty="0"/>
                  <a:t>Result of your code </a:t>
                </a:r>
              </a:p>
              <a:p>
                <a:pPr lvl="1"/>
                <a:r>
                  <a:rPr lang="en-US" altLang="ko-KR" sz="1800" dirty="0"/>
                  <a:t>Readme file explaining how to execute the program</a:t>
                </a:r>
              </a:p>
              <a:p>
                <a:pPr lvl="1"/>
                <a:r>
                  <a:rPr lang="en-US" altLang="ko-KR" sz="1800" b="1" dirty="0"/>
                  <a:t>Report</a:t>
                </a:r>
                <a:r>
                  <a:rPr lang="en-US" altLang="ko-KR" sz="1800" dirty="0"/>
                  <a:t> (3pts)</a:t>
                </a:r>
              </a:p>
              <a:p>
                <a:pPr lvl="1"/>
                <a:endParaRPr lang="en-US" altLang="ko-KR" sz="1800" dirty="0"/>
              </a:p>
              <a:p>
                <a:r>
                  <a:rPr lang="en-US" altLang="ko-KR" sz="2000" dirty="0"/>
                  <a:t>Report should include…</a:t>
                </a:r>
              </a:p>
              <a:p>
                <a:pPr lvl="1"/>
                <a:r>
                  <a:rPr lang="en-US" altLang="ko-KR" sz="1800" dirty="0"/>
                  <a:t>Your understanding of each steps of algorithms</a:t>
                </a:r>
              </a:p>
              <a:p>
                <a:pPr lvl="1"/>
                <a:r>
                  <a:rPr lang="en-US" altLang="ko-KR" sz="1800" dirty="0"/>
                  <a:t>Figures of results from your implementation</a:t>
                </a:r>
              </a:p>
              <a:p>
                <a:pPr lvl="2"/>
                <a:r>
                  <a:rPr lang="en-US" altLang="ko-KR" sz="1600" dirty="0"/>
                  <a:t>Cost from initial cost volume - </a:t>
                </a:r>
                <a14:m>
                  <m:oMath xmlns:m="http://schemas.openxmlformats.org/officeDocument/2006/math">
                    <m:sSup>
                      <m:sSupPr>
                        <m:ctrlPr>
                          <a:rPr lang="en-US" altLang="ko-KR" sz="1600" i="1" dirty="0">
                            <a:latin typeface="Cambria Math" panose="02040503050406030204" pitchFamily="18" charset="0"/>
                          </a:rPr>
                        </m:ctrlPr>
                      </m:sSupPr>
                      <m:e>
                        <m:r>
                          <a:rPr lang="en-US" altLang="ko-KR" sz="1600" dirty="0">
                            <a:latin typeface="Cambria Math" panose="02040503050406030204" pitchFamily="18" charset="0"/>
                          </a:rPr>
                          <m:t>ⅆ</m:t>
                        </m:r>
                      </m:e>
                      <m:sup>
                        <m:r>
                          <a:rPr lang="en-US" altLang="ko-KR" sz="1600" dirty="0">
                            <a:latin typeface="Cambria Math" panose="02040503050406030204" pitchFamily="18" charset="0"/>
                          </a:rPr>
                          <m:t>∗</m:t>
                        </m:r>
                      </m:sup>
                    </m:sSup>
                    <m:d>
                      <m:dPr>
                        <m:ctrlPr>
                          <a:rPr lang="en-US" altLang="ko-KR" sz="1600" i="1" dirty="0">
                            <a:latin typeface="Cambria Math" panose="02040503050406030204" pitchFamily="18" charset="0"/>
                          </a:rPr>
                        </m:ctrlPr>
                      </m:dPr>
                      <m:e>
                        <m:r>
                          <a:rPr lang="en-US" altLang="ko-KR" sz="1600" i="1" dirty="0">
                            <a:latin typeface="Cambria Math" panose="02040503050406030204" pitchFamily="18" charset="0"/>
                          </a:rPr>
                          <m:t>𝑝</m:t>
                        </m:r>
                      </m:e>
                    </m:d>
                    <m:r>
                      <a:rPr lang="en-US" altLang="ko-KR" sz="1600" dirty="0">
                        <a:latin typeface="Cambria Math" panose="02040503050406030204" pitchFamily="18" charset="0"/>
                      </a:rPr>
                      <m:t>=</m:t>
                    </m:r>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𝑎𝑟𝑔𝑚𝑖𝑛</m:t>
                        </m:r>
                      </m:e>
                      <m:sub>
                        <m:r>
                          <a:rPr lang="en-US" altLang="ko-KR" sz="1600" i="1" dirty="0">
                            <a:latin typeface="Cambria Math" panose="02040503050406030204" pitchFamily="18" charset="0"/>
                          </a:rPr>
                          <m:t>𝑑</m:t>
                        </m:r>
                      </m:sub>
                    </m:sSub>
                    <m:r>
                      <a:rPr lang="en-US" altLang="ko-KR" sz="1600" i="1" dirty="0">
                        <a:latin typeface="Cambria Math" panose="02040503050406030204" pitchFamily="18" charset="0"/>
                      </a:rPr>
                      <m:t> </m:t>
                    </m:r>
                    <m:r>
                      <a:rPr lang="en-US" altLang="ko-KR" sz="1600" i="1" dirty="0">
                        <a:latin typeface="Cambria Math" panose="02040503050406030204" pitchFamily="18" charset="0"/>
                      </a:rPr>
                      <m:t>𝐶𝑜𝑠𝑡𝑉𝑜𝑙𝑢𝑚𝑒</m:t>
                    </m:r>
                  </m:oMath>
                </a14:m>
                <a:endParaRPr lang="en-US" altLang="ko-KR" sz="1600" dirty="0"/>
              </a:p>
              <a:p>
                <a:pPr lvl="2"/>
                <a:r>
                  <a:rPr lang="en-US" altLang="ko-KR" sz="1600" dirty="0"/>
                  <a:t>Each disparities from Semi Global Matching</a:t>
                </a:r>
              </a:p>
              <a:p>
                <a:pPr lvl="2"/>
                <a:r>
                  <a:rPr lang="en-US" altLang="ko-KR" sz="1600" dirty="0"/>
                  <a:t>Aggregated warped image</a:t>
                </a:r>
              </a:p>
              <a:p>
                <a:pPr marL="914400" lvl="2" indent="0">
                  <a:buNone/>
                </a:pPr>
                <a:endParaRPr lang="en-US" altLang="ko-KR" sz="1600" dirty="0"/>
              </a:p>
              <a:p>
                <a:r>
                  <a:rPr lang="en-US" altLang="ko-KR" dirty="0"/>
                  <a:t>Notice</a:t>
                </a:r>
              </a:p>
              <a:p>
                <a:pPr lvl="1"/>
                <a:r>
                  <a:rPr lang="en-US" altLang="ko-KR" sz="1800" dirty="0"/>
                  <a:t>[Delayed submission] </a:t>
                </a:r>
                <a:r>
                  <a:rPr lang="en-US" altLang="ko-KR" sz="1800" dirty="0">
                    <a:solidFill>
                      <a:srgbClr val="FF0000"/>
                    </a:solidFill>
                  </a:rPr>
                  <a:t>Not allowed</a:t>
                </a:r>
                <a:endParaRPr lang="en-US" altLang="ko-KR" sz="1800" dirty="0">
                  <a:solidFill>
                    <a:srgbClr val="FF0000"/>
                  </a:solidFill>
                  <a:sym typeface="Wingdings" panose="05000000000000000000" pitchFamily="2" charset="2"/>
                </a:endParaRPr>
              </a:p>
              <a:p>
                <a:pPr lvl="1"/>
                <a:r>
                  <a:rPr lang="en-US" altLang="ko-KR" sz="1800" dirty="0">
                    <a:sym typeface="Wingdings" panose="05000000000000000000" pitchFamily="2" charset="2"/>
                  </a:rPr>
                  <a:t>[Plagiarism] Definitely </a:t>
                </a:r>
                <a:r>
                  <a:rPr lang="en-US" altLang="ko-KR" sz="1800" dirty="0">
                    <a:solidFill>
                      <a:srgbClr val="FF0000"/>
                    </a:solidFill>
                    <a:sym typeface="Wingdings" panose="05000000000000000000" pitchFamily="2" charset="2"/>
                  </a:rPr>
                  <a:t>F grade </a:t>
                </a:r>
                <a:r>
                  <a:rPr lang="en-US" altLang="ko-KR" sz="1800" dirty="0">
                    <a:sym typeface="Wingdings" panose="05000000000000000000" pitchFamily="2" charset="2"/>
                  </a:rPr>
                  <a:t>for copied codes (from friends or internet)</a:t>
                </a:r>
              </a:p>
            </p:txBody>
          </p:sp>
        </mc:Choice>
        <mc:Fallback xmlns="">
          <p:sp>
            <p:nvSpPr>
              <p:cNvPr id="5" name="내용 개체 틀 2">
                <a:extLst>
                  <a:ext uri="{FF2B5EF4-FFF2-40B4-BE49-F238E27FC236}">
                    <a16:creationId xmlns:a16="http://schemas.microsoft.com/office/drawing/2014/main" id="{882691CE-CA4B-65A4-6510-5A17DDDDE6B4}"/>
                  </a:ext>
                </a:extLst>
              </p:cNvPr>
              <p:cNvSpPr>
                <a:spLocks noGrp="1" noRot="1" noChangeAspect="1" noMove="1" noResize="1" noEditPoints="1" noAdjustHandles="1" noChangeArrowheads="1" noChangeShapeType="1" noTextEdit="1"/>
              </p:cNvSpPr>
              <p:nvPr>
                <p:ph idx="1"/>
              </p:nvPr>
            </p:nvSpPr>
            <p:spPr>
              <a:xfrm>
                <a:off x="838200" y="1037864"/>
                <a:ext cx="10515600" cy="5139100"/>
              </a:xfrm>
              <a:blipFill>
                <a:blip r:embed="rId2"/>
                <a:stretch>
                  <a:fillRect l="-812" t="-17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8325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882691CE-CA4B-65A4-6510-5A17DDDDE6B4}"/>
              </a:ext>
            </a:extLst>
          </p:cNvPr>
          <p:cNvSpPr>
            <a:spLocks noGrp="1"/>
          </p:cNvSpPr>
          <p:nvPr>
            <p:ph idx="1"/>
          </p:nvPr>
        </p:nvSpPr>
        <p:spPr/>
        <p:txBody>
          <a:bodyPr>
            <a:normAutofit/>
          </a:bodyPr>
          <a:lstStyle/>
          <a:p>
            <a:pPr algn="l">
              <a:buFont typeface="+mj-lt"/>
              <a:buAutoNum type="arabicPeriod"/>
            </a:pPr>
            <a:r>
              <a:rPr lang="en-US" altLang="ko-KR" b="0" i="0" dirty="0">
                <a:effectLst/>
              </a:rPr>
              <a:t> Construct the </a:t>
            </a:r>
            <a:r>
              <a:rPr lang="en-US" altLang="ko-KR" b="1" i="0" u="sng" dirty="0">
                <a:effectLst/>
              </a:rPr>
              <a:t>cost volume</a:t>
            </a:r>
            <a:r>
              <a:rPr lang="en-US" altLang="ko-KR" b="1" i="0" dirty="0">
                <a:effectLst/>
              </a:rPr>
              <a:t> </a:t>
            </a:r>
            <a:r>
              <a:rPr lang="en-US" altLang="ko-KR" b="0" i="0" dirty="0">
                <a:effectLst/>
              </a:rPr>
              <a:t>for each pair of stereo image </a:t>
            </a:r>
            <a:r>
              <a:rPr lang="en-US" altLang="ko-KR" b="0" i="0" dirty="0">
                <a:solidFill>
                  <a:srgbClr val="FF0000"/>
                </a:solidFill>
                <a:effectLst/>
              </a:rPr>
              <a:t>(4pt) </a:t>
            </a:r>
          </a:p>
          <a:p>
            <a:pPr lvl="1"/>
            <a:r>
              <a:rPr lang="en-US" altLang="ko-KR" dirty="0"/>
              <a:t> Extra credit when constructing cost volume with </a:t>
            </a:r>
            <a:r>
              <a:rPr lang="en-US" altLang="ko-KR" b="1" u="sng" dirty="0" err="1"/>
              <a:t>Birchfield-Tomasi</a:t>
            </a:r>
            <a:r>
              <a:rPr lang="en-US" altLang="ko-KR" b="1" u="sng" dirty="0"/>
              <a:t> Dissimilarity</a:t>
            </a:r>
            <a:r>
              <a:rPr lang="en-US" altLang="ko-KR" b="1" dirty="0"/>
              <a:t> </a:t>
            </a:r>
            <a:r>
              <a:rPr lang="en-US" altLang="ko-KR" dirty="0"/>
              <a:t>instead of SAD or SSD. In this case, no need to implement SAD or SSD. </a:t>
            </a:r>
            <a:r>
              <a:rPr lang="en-US" altLang="ko-KR" dirty="0">
                <a:solidFill>
                  <a:srgbClr val="FF0000"/>
                </a:solidFill>
              </a:rPr>
              <a:t>(2pt) </a:t>
            </a:r>
            <a:endParaRPr lang="en-US" altLang="ko-KR" b="0" i="0" dirty="0">
              <a:effectLst/>
            </a:endParaRPr>
          </a:p>
          <a:p>
            <a:pPr algn="l">
              <a:buFont typeface="+mj-lt"/>
              <a:buAutoNum type="arabicPeriod"/>
            </a:pPr>
            <a:r>
              <a:rPr lang="en-US" altLang="ko-KR" b="0" i="0" dirty="0">
                <a:effectLst/>
              </a:rPr>
              <a:t> Derive the disparity map using </a:t>
            </a:r>
            <a:r>
              <a:rPr lang="en-US" altLang="ko-KR" b="1" i="0" u="sng" dirty="0">
                <a:effectLst/>
              </a:rPr>
              <a:t>Semi Global Matching</a:t>
            </a:r>
            <a:r>
              <a:rPr lang="en-US" altLang="ko-KR" i="0" dirty="0">
                <a:effectLst/>
              </a:rPr>
              <a:t> </a:t>
            </a:r>
            <a:r>
              <a:rPr lang="en-US" altLang="ko-KR" b="0" i="0" dirty="0">
                <a:solidFill>
                  <a:srgbClr val="FF0000"/>
                </a:solidFill>
                <a:effectLst/>
              </a:rPr>
              <a:t>(5pt)</a:t>
            </a:r>
          </a:p>
          <a:p>
            <a:pPr>
              <a:buFont typeface="+mj-lt"/>
              <a:buAutoNum type="arabicPeriod"/>
            </a:pPr>
            <a:r>
              <a:rPr lang="en-US" altLang="ko-KR" b="0" i="0" dirty="0">
                <a:effectLst/>
              </a:rPr>
              <a:t> </a:t>
            </a:r>
            <a:r>
              <a:rPr lang="en-US" altLang="ko-KR" b="1" i="0" u="sng" dirty="0">
                <a:effectLst/>
              </a:rPr>
              <a:t>Warp</a:t>
            </a:r>
            <a:r>
              <a:rPr lang="en-US" altLang="ko-KR" b="0" i="0" dirty="0">
                <a:effectLst/>
              </a:rPr>
              <a:t> each images </a:t>
            </a:r>
            <a:r>
              <a:rPr lang="en-US" altLang="ko-KR" dirty="0"/>
              <a:t>based on each disparity map</a:t>
            </a:r>
            <a:r>
              <a:rPr lang="en-US" altLang="ko-KR" b="0" i="0" dirty="0">
                <a:effectLst/>
              </a:rPr>
              <a:t> </a:t>
            </a:r>
            <a:r>
              <a:rPr lang="en-US" altLang="ko-KR" b="0" i="0" dirty="0">
                <a:solidFill>
                  <a:srgbClr val="FF0000"/>
                </a:solidFill>
                <a:effectLst/>
              </a:rPr>
              <a:t>(3pt)</a:t>
            </a:r>
          </a:p>
          <a:p>
            <a:pPr algn="l">
              <a:buFont typeface="+mj-lt"/>
              <a:buAutoNum type="arabicPeriod"/>
            </a:pPr>
            <a:r>
              <a:rPr lang="en-US" altLang="ko-KR" b="0" i="0" dirty="0">
                <a:effectLst/>
              </a:rPr>
              <a:t> </a:t>
            </a:r>
            <a:r>
              <a:rPr lang="en-US" altLang="ko-KR" b="1" i="0" u="sng" dirty="0">
                <a:effectLst/>
              </a:rPr>
              <a:t>Aggregate</a:t>
            </a:r>
            <a:r>
              <a:rPr lang="en-US" altLang="ko-KR" i="0" dirty="0">
                <a:effectLst/>
              </a:rPr>
              <a:t> images </a:t>
            </a:r>
            <a:r>
              <a:rPr lang="en-US" altLang="ko-KR" b="0" i="0" dirty="0">
                <a:solidFill>
                  <a:srgbClr val="FF0000"/>
                </a:solidFill>
                <a:effectLst/>
              </a:rPr>
              <a:t>(2pt)</a:t>
            </a:r>
          </a:p>
          <a:p>
            <a:pPr>
              <a:buFont typeface="+mj-lt"/>
              <a:buAutoNum type="arabicPeriod"/>
            </a:pPr>
            <a:r>
              <a:rPr lang="en-US" altLang="ko-KR" b="0" i="0" dirty="0">
                <a:effectLst/>
              </a:rPr>
              <a:t> Calculate the </a:t>
            </a:r>
            <a:r>
              <a:rPr lang="en-US" altLang="ko-KR" b="1" u="sng" dirty="0"/>
              <a:t>MSE</a:t>
            </a:r>
            <a:r>
              <a:rPr lang="en-US" altLang="ko-KR" b="1" i="0" dirty="0">
                <a:effectLst/>
              </a:rPr>
              <a:t> </a:t>
            </a:r>
            <a:r>
              <a:rPr lang="en-US" altLang="ko-KR" i="0" dirty="0">
                <a:effectLst/>
              </a:rPr>
              <a:t>and</a:t>
            </a:r>
            <a:r>
              <a:rPr lang="en-US" altLang="ko-KR" b="1" i="0" dirty="0">
                <a:effectLst/>
              </a:rPr>
              <a:t> </a:t>
            </a:r>
            <a:r>
              <a:rPr lang="en-US" altLang="ko-KR" b="1" i="0" u="sng" dirty="0">
                <a:effectLst/>
              </a:rPr>
              <a:t>PSNR</a:t>
            </a:r>
            <a:r>
              <a:rPr lang="en-US" altLang="ko-KR" b="1" i="0" dirty="0">
                <a:effectLst/>
              </a:rPr>
              <a:t> </a:t>
            </a:r>
            <a:r>
              <a:rPr lang="en-US" altLang="ko-KR" b="0" i="0" dirty="0">
                <a:solidFill>
                  <a:srgbClr val="FF0000"/>
                </a:solidFill>
                <a:effectLst/>
              </a:rPr>
              <a:t>(3pt)</a:t>
            </a:r>
          </a:p>
          <a:p>
            <a:pPr>
              <a:buFont typeface="+mj-lt"/>
              <a:buAutoNum type="arabicPeriod"/>
            </a:pPr>
            <a:r>
              <a:rPr lang="en-US" altLang="ko-KR" dirty="0"/>
              <a:t> Report  </a:t>
            </a:r>
            <a:r>
              <a:rPr lang="en-US" altLang="ko-KR" dirty="0">
                <a:solidFill>
                  <a:srgbClr val="FF0000"/>
                </a:solidFill>
              </a:rPr>
              <a:t>(3pt)</a:t>
            </a:r>
            <a:endParaRPr lang="en-US" altLang="ko-KR" dirty="0"/>
          </a:p>
          <a:p>
            <a:pPr marL="0" indent="0">
              <a:buNone/>
            </a:pPr>
            <a:endParaRPr lang="en-US" altLang="ko-KR" dirty="0">
              <a:solidFill>
                <a:srgbClr val="FF0000"/>
              </a:solidFill>
            </a:endParaRPr>
          </a:p>
          <a:p>
            <a:pPr marL="0" indent="0">
              <a:buNone/>
            </a:pPr>
            <a:r>
              <a:rPr lang="en-US" altLang="ko-KR" dirty="0">
                <a:solidFill>
                  <a:srgbClr val="FF0000"/>
                </a:solidFill>
              </a:rPr>
              <a:t>Total 20pt + 2pt</a:t>
            </a:r>
            <a:endParaRPr lang="ko-KR" altLang="en-US" dirty="0">
              <a:solidFill>
                <a:srgbClr val="FF0000"/>
              </a:solidFill>
            </a:endParaRPr>
          </a:p>
        </p:txBody>
      </p:sp>
      <p:sp>
        <p:nvSpPr>
          <p:cNvPr id="4" name="TextBox 3">
            <a:extLst>
              <a:ext uri="{FF2B5EF4-FFF2-40B4-BE49-F238E27FC236}">
                <a16:creationId xmlns:a16="http://schemas.microsoft.com/office/drawing/2014/main" id="{C6A83B9A-4568-C4B3-5427-8F53BA904FFA}"/>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Scoring criteria</a:t>
            </a:r>
          </a:p>
        </p:txBody>
      </p:sp>
    </p:spTree>
    <p:extLst>
      <p:ext uri="{BB962C8B-B14F-4D97-AF65-F5344CB8AC3E}">
        <p14:creationId xmlns:p14="http://schemas.microsoft.com/office/powerpoint/2010/main" val="1758060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흑백, 블랙, 흑백 사진, 모노크롬이(가) 표시된 사진&#10;&#10;자동 생성된 설명">
            <a:extLst>
              <a:ext uri="{FF2B5EF4-FFF2-40B4-BE49-F238E27FC236}">
                <a16:creationId xmlns:a16="http://schemas.microsoft.com/office/drawing/2014/main" id="{B162D7E0-02D3-52DC-7B1E-C92E9A13548B}"/>
              </a:ext>
            </a:extLst>
          </p:cNvPr>
          <p:cNvPicPr>
            <a:picLocks noChangeAspect="1"/>
          </p:cNvPicPr>
          <p:nvPr/>
        </p:nvPicPr>
        <p:blipFill>
          <a:blip r:embed="rId2"/>
          <a:stretch>
            <a:fillRect/>
          </a:stretch>
        </p:blipFill>
        <p:spPr>
          <a:xfrm>
            <a:off x="6415678" y="4717326"/>
            <a:ext cx="2398747" cy="1440000"/>
          </a:xfrm>
          <a:prstGeom prst="rect">
            <a:avLst/>
          </a:prstGeom>
        </p:spPr>
      </p:pic>
      <p:pic>
        <p:nvPicPr>
          <p:cNvPr id="7" name="그림 6" descr="눈, 야외, 자연, 흑백이(가) 표시된 사진&#10;&#10;자동 생성된 설명">
            <a:extLst>
              <a:ext uri="{FF2B5EF4-FFF2-40B4-BE49-F238E27FC236}">
                <a16:creationId xmlns:a16="http://schemas.microsoft.com/office/drawing/2014/main" id="{71FD36D0-E69D-734E-782C-EC025ABFC5B7}"/>
              </a:ext>
            </a:extLst>
          </p:cNvPr>
          <p:cNvPicPr>
            <a:picLocks noChangeAspect="1"/>
          </p:cNvPicPr>
          <p:nvPr/>
        </p:nvPicPr>
        <p:blipFill>
          <a:blip r:embed="rId3"/>
          <a:stretch>
            <a:fillRect/>
          </a:stretch>
        </p:blipFill>
        <p:spPr>
          <a:xfrm>
            <a:off x="9501442" y="4717326"/>
            <a:ext cx="2398747" cy="1440000"/>
          </a:xfrm>
          <a:prstGeom prst="rect">
            <a:avLst/>
          </a:prstGeom>
        </p:spPr>
      </p:pic>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Example</a:t>
            </a:r>
            <a:endParaRPr lang="ko-KR" altLang="en-US" dirty="0"/>
          </a:p>
        </p:txBody>
      </p:sp>
      <p:sp>
        <p:nvSpPr>
          <p:cNvPr id="26" name="TextBox 25">
            <a:extLst>
              <a:ext uri="{FF2B5EF4-FFF2-40B4-BE49-F238E27FC236}">
                <a16:creationId xmlns:a16="http://schemas.microsoft.com/office/drawing/2014/main" id="{CEF4B9E5-532B-7A80-063B-493ED82AE66E}"/>
              </a:ext>
            </a:extLst>
          </p:cNvPr>
          <p:cNvSpPr txBox="1"/>
          <p:nvPr/>
        </p:nvSpPr>
        <p:spPr>
          <a:xfrm>
            <a:off x="6429576" y="615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Computed Disparity</a:t>
            </a:r>
            <a:endParaRPr lang="en-US" altLang="ko-KR" sz="16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19473A0-A92C-2456-7CC0-F7FB36AD4B01}"/>
              </a:ext>
            </a:extLst>
          </p:cNvPr>
          <p:cNvSpPr txBox="1"/>
          <p:nvPr/>
        </p:nvSpPr>
        <p:spPr>
          <a:xfrm>
            <a:off x="9516074" y="615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Ground Truth</a:t>
            </a:r>
            <a:endParaRPr lang="en-US" altLang="ko-KR"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내용 개체 틀 2">
                <a:extLst>
                  <a:ext uri="{FF2B5EF4-FFF2-40B4-BE49-F238E27FC236}">
                    <a16:creationId xmlns:a16="http://schemas.microsoft.com/office/drawing/2014/main" id="{813721BF-00BC-200B-2EAF-2A76FCD46655}"/>
                  </a:ext>
                </a:extLst>
              </p:cNvPr>
              <p:cNvSpPr>
                <a:spLocks noGrp="1"/>
              </p:cNvSpPr>
              <p:nvPr>
                <p:ph idx="1"/>
              </p:nvPr>
            </p:nvSpPr>
            <p:spPr>
              <a:xfrm>
                <a:off x="6511820" y="2268800"/>
                <a:ext cx="5539552" cy="2410365"/>
              </a:xfrm>
            </p:spPr>
            <p:txBody>
              <a:bodyPr>
                <a:normAutofit/>
              </a:bodyPr>
              <a:lstStyle/>
              <a:p>
                <a:pPr marL="0" indent="0">
                  <a:buNone/>
                </a:pPr>
                <a:r>
                  <a:rPr lang="en-US" altLang="ko-KR" sz="1200" dirty="0"/>
                  <a:t>Hyper-parameter</a:t>
                </a:r>
              </a:p>
              <a:p>
                <a14:m>
                  <m:oMath xmlns:m="http://schemas.openxmlformats.org/officeDocument/2006/math">
                    <m:r>
                      <a:rPr lang="en-US" altLang="ko-KR" sz="1200" i="1" smtClean="0">
                        <a:latin typeface="Cambria Math" panose="02040503050406030204" pitchFamily="18" charset="0"/>
                      </a:rPr>
                      <m:t>𝑑</m:t>
                    </m:r>
                  </m:oMath>
                </a14:m>
                <a:r>
                  <a:rPr lang="en-US" altLang="ko-KR" sz="1200" dirty="0"/>
                  <a:t>=24 (Cost Volume)</a:t>
                </a:r>
              </a:p>
              <a:p>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𝑃</m:t>
                        </m:r>
                      </m:e>
                      <m:sub>
                        <m:r>
                          <a:rPr lang="ko-KR" altLang="en-US" sz="1200" i="0">
                            <a:latin typeface="Cambria Math" panose="02040503050406030204" pitchFamily="18" charset="0"/>
                          </a:rPr>
                          <m:t>1</m:t>
                        </m:r>
                      </m:sub>
                    </m:sSub>
                  </m:oMath>
                </a14:m>
                <a:r>
                  <a:rPr lang="en-US" altLang="ko-KR" sz="1200" dirty="0"/>
                  <a:t>=5 (Semi Global Matching)</a:t>
                </a:r>
              </a:p>
              <a:p>
                <a14:m>
                  <m:oMath xmlns:m="http://schemas.openxmlformats.org/officeDocument/2006/math">
                    <m:sSub>
                      <m:sSubPr>
                        <m:ctrlPr>
                          <a:rPr lang="ko-KR" altLang="en-US" sz="1200" i="1" smtClean="0">
                            <a:solidFill>
                              <a:srgbClr val="836967"/>
                            </a:solidFill>
                            <a:latin typeface="Cambria Math" panose="02040503050406030204" pitchFamily="18" charset="0"/>
                          </a:rPr>
                        </m:ctrlPr>
                      </m:sSubPr>
                      <m:e>
                        <m:r>
                          <a:rPr lang="ko-KR" altLang="en-US" sz="1200" i="1">
                            <a:latin typeface="Cambria Math" panose="02040503050406030204" pitchFamily="18" charset="0"/>
                          </a:rPr>
                          <m:t>𝑃</m:t>
                        </m:r>
                      </m:e>
                      <m:sub>
                        <m:r>
                          <a:rPr lang="en-US" altLang="ko-KR" sz="1200" b="0" i="0" smtClean="0">
                            <a:latin typeface="Cambria Math" panose="02040503050406030204" pitchFamily="18" charset="0"/>
                          </a:rPr>
                          <m:t>2</m:t>
                        </m:r>
                      </m:sub>
                    </m:sSub>
                  </m:oMath>
                </a14:m>
                <a:r>
                  <a:rPr lang="en-US" altLang="ko-KR" sz="1200" dirty="0"/>
                  <a:t>=150 (Semi Global Matching)</a:t>
                </a:r>
              </a:p>
              <a:p>
                <a14:m>
                  <m:oMath xmlns:m="http://schemas.openxmlformats.org/officeDocument/2006/math">
                    <m:r>
                      <a:rPr lang="en-US" altLang="ko-KR" sz="1050" b="0" i="1" smtClean="0">
                        <a:latin typeface="Cambria Math" panose="02040503050406030204" pitchFamily="18" charset="0"/>
                      </a:rPr>
                      <m:t>𝑟</m:t>
                    </m:r>
                  </m:oMath>
                </a14:m>
                <a:r>
                  <a:rPr lang="en-US" altLang="ko-KR" sz="1200" dirty="0"/>
                  <a:t>=16 direction (Semi Global Matching, 4, 8, 16 recommended)</a:t>
                </a:r>
              </a:p>
              <a:p>
                <a:pPr marL="0" indent="0">
                  <a:buNone/>
                </a:pPr>
                <a:endParaRPr lang="en-US" altLang="ko-KR" sz="1200" dirty="0"/>
              </a:p>
              <a:p>
                <a:pPr marL="0" indent="0">
                  <a:buNone/>
                </a:pPr>
                <a:r>
                  <a:rPr lang="en-US" altLang="ko-KR" sz="1200" dirty="0"/>
                  <a:t>With the simple pixel-level calculations, the Semi Global Matching algorithm takes approximately 5 minutes to compute a single disparity under the given conditions, proportional to depth and ray count</a:t>
                </a:r>
              </a:p>
              <a:p>
                <a:endParaRPr lang="ko-KR" altLang="en-US" sz="1200" dirty="0"/>
              </a:p>
            </p:txBody>
          </p:sp>
        </mc:Choice>
        <mc:Fallback xmlns="">
          <p:sp>
            <p:nvSpPr>
              <p:cNvPr id="28" name="내용 개체 틀 2">
                <a:extLst>
                  <a:ext uri="{FF2B5EF4-FFF2-40B4-BE49-F238E27FC236}">
                    <a16:creationId xmlns:a16="http://schemas.microsoft.com/office/drawing/2014/main" id="{813721BF-00BC-200B-2EAF-2A76FCD46655}"/>
                  </a:ext>
                </a:extLst>
              </p:cNvPr>
              <p:cNvSpPr>
                <a:spLocks noGrp="1" noRot="1" noChangeAspect="1" noMove="1" noResize="1" noEditPoints="1" noAdjustHandles="1" noChangeArrowheads="1" noChangeShapeType="1" noTextEdit="1"/>
              </p:cNvSpPr>
              <p:nvPr>
                <p:ph idx="1"/>
              </p:nvPr>
            </p:nvSpPr>
            <p:spPr>
              <a:xfrm>
                <a:off x="6511820" y="2268800"/>
                <a:ext cx="5539552" cy="2410365"/>
              </a:xfrm>
              <a:blipFill>
                <a:blip r:embed="rId4"/>
                <a:stretch>
                  <a:fillRect t="-758"/>
                </a:stretch>
              </a:blipFill>
            </p:spPr>
            <p:txBody>
              <a:bodyPr/>
              <a:lstStyle/>
              <a:p>
                <a:r>
                  <a:rPr lang="ko-KR" altLang="en-US">
                    <a:noFill/>
                  </a:rPr>
                  <a:t> </a:t>
                </a:r>
              </a:p>
            </p:txBody>
          </p:sp>
        </mc:Fallback>
      </mc:AlternateContent>
      <p:grpSp>
        <p:nvGrpSpPr>
          <p:cNvPr id="12" name="그룹 11"/>
          <p:cNvGrpSpPr/>
          <p:nvPr/>
        </p:nvGrpSpPr>
        <p:grpSpPr>
          <a:xfrm>
            <a:off x="8059403" y="1051832"/>
            <a:ext cx="1775291" cy="1178807"/>
            <a:chOff x="6726441" y="1104183"/>
            <a:chExt cx="2717688" cy="1804566"/>
          </a:xfrm>
        </p:grpSpPr>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6441" y="1104183"/>
              <a:ext cx="1718979" cy="1080000"/>
            </a:xfrm>
            <a:prstGeom prst="rect">
              <a:avLst/>
            </a:prstGeom>
          </p:spPr>
        </p:pic>
        <p:pic>
          <p:nvPicPr>
            <p:cNvPr id="4" name="그림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118" y="1285324"/>
              <a:ext cx="1718979" cy="1080000"/>
            </a:xfrm>
            <a:prstGeom prst="rect">
              <a:avLst/>
            </a:prstGeom>
          </p:spPr>
        </p:pic>
        <p:pic>
          <p:nvPicPr>
            <p:cNvPr id="6" name="그림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5795" y="1466465"/>
              <a:ext cx="1718979" cy="1080000"/>
            </a:xfrm>
            <a:prstGeom prst="rect">
              <a:avLst/>
            </a:prstGeom>
          </p:spPr>
        </p:pic>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5472" y="1647607"/>
              <a:ext cx="1718979" cy="1080000"/>
            </a:xfrm>
            <a:prstGeom prst="rect">
              <a:avLst/>
            </a:prstGeom>
          </p:spPr>
        </p:pic>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5150" y="1828749"/>
              <a:ext cx="1718979" cy="1080000"/>
            </a:xfrm>
            <a:prstGeom prst="rect">
              <a:avLst/>
            </a:prstGeom>
          </p:spPr>
        </p:pic>
      </p:grpSp>
      <p:pic>
        <p:nvPicPr>
          <p:cNvPr id="14" name="그림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52952" y="1170906"/>
            <a:ext cx="1497198" cy="940659"/>
          </a:xfrm>
          <a:prstGeom prst="rect">
            <a:avLst/>
          </a:prstGeom>
        </p:spPr>
      </p:pic>
      <p:pic>
        <p:nvPicPr>
          <p:cNvPr id="16" name="그림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3948" y="1170906"/>
            <a:ext cx="1497198" cy="940659"/>
          </a:xfrm>
          <a:prstGeom prst="rect">
            <a:avLst/>
          </a:prstGeom>
        </p:spPr>
      </p:pic>
      <p:grpSp>
        <p:nvGrpSpPr>
          <p:cNvPr id="34" name="그룹 33"/>
          <p:cNvGrpSpPr/>
          <p:nvPr/>
        </p:nvGrpSpPr>
        <p:grpSpPr>
          <a:xfrm>
            <a:off x="711252" y="1170160"/>
            <a:ext cx="6740599" cy="1800000"/>
            <a:chOff x="291757" y="1156347"/>
            <a:chExt cx="6740599" cy="1800000"/>
          </a:xfrm>
        </p:grpSpPr>
        <p:pic>
          <p:nvPicPr>
            <p:cNvPr id="22" name="그림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5401" y="1156347"/>
              <a:ext cx="1800000" cy="1800000"/>
            </a:xfrm>
            <a:prstGeom prst="rect">
              <a:avLst/>
            </a:prstGeom>
          </p:spPr>
        </p:pic>
        <p:pic>
          <p:nvPicPr>
            <p:cNvPr id="29" name="그림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703" y="1156347"/>
              <a:ext cx="1800000" cy="1800000"/>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B931D7-0AC8-FA1E-7CDF-9677F491DB57}"/>
                    </a:ext>
                  </a:extLst>
                </p:cNvPr>
                <p:cNvSpPr txBox="1"/>
                <p:nvPr/>
              </p:nvSpPr>
              <p:spPr>
                <a:xfrm>
                  <a:off x="291757" y="1805503"/>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b="0" i="1" smtClean="0">
                            <a:latin typeface="Cambria Math" panose="02040503050406030204" pitchFamily="18" charset="0"/>
                          </a:rPr>
                          <m:t>=</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291757" y="1805503"/>
                  <a:ext cx="4233334" cy="52322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B931D7-0AC8-FA1E-7CDF-9677F491DB57}"/>
                    </a:ext>
                  </a:extLst>
                </p:cNvPr>
                <p:cNvSpPr txBox="1"/>
                <p:nvPr/>
              </p:nvSpPr>
              <p:spPr>
                <a:xfrm>
                  <a:off x="2799022" y="1805503"/>
                  <a:ext cx="423333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2800" b="0" i="1" smtClean="0">
                            <a:latin typeface="Cambria Math" panose="02040503050406030204" pitchFamily="18" charset="0"/>
                            <a:ea typeface="Cambria Math" panose="02040503050406030204" pitchFamily="18" charset="0"/>
                          </a:rPr>
                          <m:t>+ </m:t>
                        </m:r>
                        <m:r>
                          <a:rPr kumimoji="1" lang="en-US" altLang="ko-KR" sz="2800" b="0" i="1" smtClean="0">
                            <a:latin typeface="Cambria Math" panose="02040503050406030204" pitchFamily="18" charset="0"/>
                            <a:ea typeface="Cambria Math" panose="02040503050406030204" pitchFamily="18" charset="0"/>
                          </a:rPr>
                          <m:t>𝑁</m:t>
                        </m:r>
                      </m:oMath>
                    </m:oMathPara>
                  </a14:m>
                  <a:endParaRPr kumimoji="1" lang="ko-KR" altLang="en-US" sz="28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11B931D7-0AC8-FA1E-7CDF-9677F491DB57}"/>
                    </a:ext>
                  </a:extLst>
                </p:cNvPr>
                <p:cNvSpPr txBox="1">
                  <a:spLocks noRot="1" noChangeAspect="1" noMove="1" noResize="1" noEditPoints="1" noAdjustHandles="1" noChangeArrowheads="1" noChangeShapeType="1" noTextEdit="1"/>
                </p:cNvSpPr>
                <p:nvPr/>
              </p:nvSpPr>
              <p:spPr>
                <a:xfrm>
                  <a:off x="2799022" y="1805503"/>
                  <a:ext cx="4233334" cy="523220"/>
                </a:xfrm>
                <a:prstGeom prst="rect">
                  <a:avLst/>
                </a:prstGeom>
                <a:blipFill>
                  <a:blip r:embed="rId15"/>
                  <a:stretch>
                    <a:fillRect/>
                  </a:stretch>
                </a:blipFill>
              </p:spPr>
              <p:txBody>
                <a:bodyPr/>
                <a:lstStyle/>
                <a:p>
                  <a:r>
                    <a:rPr lang="ko-KR" altLang="en-US">
                      <a:noFill/>
                    </a:rPr>
                    <a:t> </a:t>
                  </a:r>
                </a:p>
              </p:txBody>
            </p:sp>
          </mc:Fallback>
        </mc:AlternateContent>
      </p:grpSp>
      <p:pic>
        <p:nvPicPr>
          <p:cNvPr id="39" name="그림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4896" y="4537326"/>
            <a:ext cx="1800000" cy="1800000"/>
          </a:xfrm>
          <a:prstGeom prst="rect">
            <a:avLst/>
          </a:prstGeom>
        </p:spPr>
      </p:pic>
      <p:pic>
        <p:nvPicPr>
          <p:cNvPr id="40" name="그림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1252" y="4537326"/>
            <a:ext cx="1800000" cy="1800000"/>
          </a:xfrm>
          <a:prstGeom prst="rect">
            <a:avLst/>
          </a:prstGeom>
        </p:spPr>
      </p:pic>
      <p:sp>
        <p:nvSpPr>
          <p:cNvPr id="23" name="TextBox 22">
            <a:extLst>
              <a:ext uri="{FF2B5EF4-FFF2-40B4-BE49-F238E27FC236}">
                <a16:creationId xmlns:a16="http://schemas.microsoft.com/office/drawing/2014/main" id="{CEF4B9E5-532B-7A80-063B-493ED82AE66E}"/>
              </a:ext>
            </a:extLst>
          </p:cNvPr>
          <p:cNvSpPr txBox="1"/>
          <p:nvPr/>
        </p:nvSpPr>
        <p:spPr>
          <a:xfrm>
            <a:off x="427615" y="633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Computed Disparity</a:t>
            </a:r>
            <a:endParaRPr lang="en-US" altLang="ko-KR" sz="16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19473A0-A92C-2456-7CC0-F7FB36AD4B01}"/>
              </a:ext>
            </a:extLst>
          </p:cNvPr>
          <p:cNvSpPr txBox="1"/>
          <p:nvPr/>
        </p:nvSpPr>
        <p:spPr>
          <a:xfrm>
            <a:off x="2821703" y="6337326"/>
            <a:ext cx="2370953"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Ground Truth</a:t>
            </a: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142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15656"/>
            <a:ext cx="5022850" cy="5022850"/>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050" y="1015656"/>
            <a:ext cx="5022850" cy="5022850"/>
          </a:xfrm>
          <a:prstGeom prst="rect">
            <a:avLst/>
          </a:prstGeom>
        </p:spPr>
      </p:pic>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Example – noise15</a:t>
            </a:r>
            <a:endParaRPr lang="ko-KR" altLang="en-US" dirty="0"/>
          </a:p>
        </p:txBody>
      </p:sp>
      <p:sp>
        <p:nvSpPr>
          <p:cNvPr id="9" name="TextBox 8">
            <a:extLst>
              <a:ext uri="{FF2B5EF4-FFF2-40B4-BE49-F238E27FC236}">
                <a16:creationId xmlns:a16="http://schemas.microsoft.com/office/drawing/2014/main" id="{941BB917-B327-49F0-3DAC-720010A0BF04}"/>
              </a:ext>
            </a:extLst>
          </p:cNvPr>
          <p:cNvSpPr txBox="1"/>
          <p:nvPr/>
        </p:nvSpPr>
        <p:spPr>
          <a:xfrm>
            <a:off x="1525041" y="6131872"/>
            <a:ext cx="3649168"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PSNR: 24.79 dB</a:t>
            </a:r>
            <a:endParaRPr lang="en-US" altLang="ko-KR"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41BB917-B327-49F0-3DAC-720010A0BF04}"/>
              </a:ext>
            </a:extLst>
          </p:cNvPr>
          <p:cNvSpPr txBox="1"/>
          <p:nvPr/>
        </p:nvSpPr>
        <p:spPr>
          <a:xfrm>
            <a:off x="7122498" y="6131872"/>
            <a:ext cx="2499954" cy="276999"/>
          </a:xfrm>
          <a:prstGeom prst="rect">
            <a:avLst/>
          </a:prstGeom>
          <a:noFill/>
        </p:spPr>
        <p:txBody>
          <a:bodyPr wrap="square" rtlCol="0">
            <a:spAutoFit/>
          </a:bodyPr>
          <a:lstStyle/>
          <a:p>
            <a:pPr algn="ctr"/>
            <a:r>
              <a:rPr lang="en-US" altLang="ko-KR" sz="1200" dirty="0">
                <a:latin typeface="Times New Roman" panose="02020603050405020304" pitchFamily="18" charset="0"/>
                <a:cs typeface="Times New Roman" panose="02020603050405020304" pitchFamily="18" charset="0"/>
              </a:rPr>
              <a:t>PSNR: 27.12 dB</a:t>
            </a:r>
            <a:endParaRPr lang="en-US" altLang="ko-KR" sz="16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606456"/>
            <a:ext cx="2432050" cy="24320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그림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050" y="3606456"/>
            <a:ext cx="2432050" cy="24320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39368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a:t>PSNR guideline</a:t>
            </a:r>
            <a:endParaRPr lang="ko-KR" altLang="en-US" dirty="0"/>
          </a:p>
        </p:txBody>
      </p:sp>
      <p:sp>
        <p:nvSpPr>
          <p:cNvPr id="13" name="TextBox 12">
            <a:extLst>
              <a:ext uri="{FF2B5EF4-FFF2-40B4-BE49-F238E27FC236}">
                <a16:creationId xmlns:a16="http://schemas.microsoft.com/office/drawing/2014/main" id="{C12880FA-7861-2E06-F453-94AE54B79F54}"/>
              </a:ext>
            </a:extLst>
          </p:cNvPr>
          <p:cNvSpPr txBox="1"/>
          <p:nvPr/>
        </p:nvSpPr>
        <p:spPr>
          <a:xfrm>
            <a:off x="431385" y="1282592"/>
            <a:ext cx="10921337" cy="1569660"/>
          </a:xfrm>
          <a:prstGeom prst="rect">
            <a:avLst/>
          </a:prstGeom>
          <a:noFill/>
        </p:spPr>
        <p:txBody>
          <a:bodyPr wrap="square" rtlCol="0">
            <a:spAutoFit/>
          </a:bodyPr>
          <a:lstStyle/>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Noise10:	  28.28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30.10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Noise12.5:	  26.39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29.24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Noise15:	  24.89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28.33 dB </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Noise25:	  20.62 dB </a:t>
            </a:r>
            <a:r>
              <a:rPr lang="ko-KR" altLang="en-US" sz="2400" dirty="0">
                <a:latin typeface="Times New Roman" panose="02020603050405020304" pitchFamily="18" charset="0"/>
                <a:cs typeface="Times New Roman" panose="02020603050405020304" pitchFamily="18" charset="0"/>
              </a:rPr>
              <a:t>→ </a:t>
            </a:r>
            <a:r>
              <a:rPr lang="en-US" altLang="ko-KR" sz="2400" dirty="0">
                <a:latin typeface="Times New Roman" panose="02020603050405020304" pitchFamily="18" charset="0"/>
                <a:cs typeface="Times New Roman" panose="02020603050405020304" pitchFamily="18" charset="0"/>
              </a:rPr>
              <a:t>25.24 dB </a:t>
            </a:r>
          </a:p>
        </p:txBody>
      </p:sp>
    </p:spTree>
    <p:extLst>
      <p:ext uri="{BB962C8B-B14F-4D97-AF65-F5344CB8AC3E}">
        <p14:creationId xmlns:p14="http://schemas.microsoft.com/office/powerpoint/2010/main" val="280289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2356D9-1C40-0858-1771-728843B1D5CD}"/>
              </a:ext>
            </a:extLst>
          </p:cNvPr>
          <p:cNvSpPr>
            <a:spLocks noGrp="1"/>
          </p:cNvSpPr>
          <p:nvPr>
            <p:ph type="title"/>
          </p:nvPr>
        </p:nvSpPr>
        <p:spPr/>
        <p:txBody>
          <a:bodyPr>
            <a:normAutofit/>
          </a:bodyPr>
          <a:lstStyle/>
          <a:p>
            <a:r>
              <a:rPr lang="en-US" altLang="ko-KR" dirty="0" err="1" smtClean="0"/>
              <a:t>QnA</a:t>
            </a:r>
            <a:endParaRPr lang="ko-KR" altLang="en-US" dirty="0"/>
          </a:p>
        </p:txBody>
      </p:sp>
      <p:sp>
        <p:nvSpPr>
          <p:cNvPr id="13" name="TextBox 12">
            <a:extLst>
              <a:ext uri="{FF2B5EF4-FFF2-40B4-BE49-F238E27FC236}">
                <a16:creationId xmlns:a16="http://schemas.microsoft.com/office/drawing/2014/main" id="{C12880FA-7861-2E06-F453-94AE54B79F54}"/>
              </a:ext>
            </a:extLst>
          </p:cNvPr>
          <p:cNvSpPr txBox="1"/>
          <p:nvPr/>
        </p:nvSpPr>
        <p:spPr>
          <a:xfrm>
            <a:off x="431385" y="1282592"/>
            <a:ext cx="10921337" cy="4278094"/>
          </a:xfrm>
          <a:prstGeom prst="rect">
            <a:avLst/>
          </a:prstGeom>
          <a:noFill/>
        </p:spPr>
        <p:txBody>
          <a:bodyPr wrap="square" rtlCol="0">
            <a:spAutoFit/>
          </a:bodyPr>
          <a:lstStyle/>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Converting the image to grayscale before calculating the disparity is </a:t>
            </a:r>
            <a:r>
              <a:rPr lang="en-US" altLang="ko-KR" sz="1600" dirty="0" smtClean="0">
                <a:latin typeface="Times New Roman" panose="02020603050405020304" pitchFamily="18" charset="0"/>
                <a:cs typeface="Times New Roman" panose="02020603050405020304" pitchFamily="18" charset="0"/>
              </a:rPr>
              <a:t>recommended.</a:t>
            </a:r>
          </a:p>
          <a:p>
            <a:pPr marL="457200" indent="-457200">
              <a:buFont typeface="Arial" panose="020B0604020202020204" pitchFamily="34" charset="0"/>
              <a:buChar char="•"/>
            </a:pPr>
            <a:endParaRPr lang="en-US" altLang="ko-KR" sz="16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smtClean="0">
                <a:latin typeface="Times New Roman" panose="02020603050405020304" pitchFamily="18" charset="0"/>
                <a:cs typeface="Times New Roman" panose="02020603050405020304" pitchFamily="18" charset="0"/>
              </a:rPr>
              <a:t>Before </a:t>
            </a:r>
            <a:r>
              <a:rPr lang="en-US" altLang="ko-KR" sz="1600" dirty="0">
                <a:latin typeface="Times New Roman" panose="02020603050405020304" pitchFamily="18" charset="0"/>
                <a:cs typeface="Times New Roman" panose="02020603050405020304" pitchFamily="18" charset="0"/>
              </a:rPr>
              <a:t>using the Semi-Global Matching (SGM) algorithm, it is normal for the disparity to have only vague contours. Refer to Slide 8 and try moving the image to observe the </a:t>
            </a:r>
            <a:r>
              <a:rPr lang="en-US" altLang="ko-KR" sz="1600" dirty="0" smtClean="0">
                <a:latin typeface="Times New Roman" panose="02020603050405020304" pitchFamily="18" charset="0"/>
                <a:cs typeface="Times New Roman" panose="02020603050405020304" pitchFamily="18" charset="0"/>
              </a:rPr>
              <a:t>samples. But after SGM, the disparity should look fine.</a:t>
            </a:r>
          </a:p>
          <a:p>
            <a:pPr marL="457200" indent="-457200">
              <a:buFont typeface="Arial" panose="020B0604020202020204" pitchFamily="34" charset="0"/>
              <a:buChar char="•"/>
            </a:pPr>
            <a:endParaRPr lang="en-US" altLang="ko-KR" sz="16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smtClean="0">
                <a:latin typeface="Times New Roman" panose="02020603050405020304" pitchFamily="18" charset="0"/>
                <a:cs typeface="Times New Roman" panose="02020603050405020304" pitchFamily="18" charset="0"/>
              </a:rPr>
              <a:t>In </a:t>
            </a:r>
            <a:r>
              <a:rPr lang="en-US" altLang="ko-KR" sz="1600" dirty="0">
                <a:latin typeface="Times New Roman" panose="02020603050405020304" pitchFamily="18" charset="0"/>
                <a:cs typeface="Times New Roman" panose="02020603050405020304" pitchFamily="18" charset="0"/>
              </a:rPr>
              <a:t>stereo images, the same object appears in the right part of the left image and the left part of the right image. The cost volume is designed to compute this, so </a:t>
            </a:r>
            <a:r>
              <a:rPr lang="en-US" altLang="ko-KR" sz="1600" dirty="0" smtClean="0">
                <a:latin typeface="Times New Roman" panose="02020603050405020304" pitchFamily="18" charset="0"/>
                <a:cs typeface="Times New Roman" panose="02020603050405020304" pitchFamily="18" charset="0"/>
              </a:rPr>
              <a:t>if the </a:t>
            </a:r>
            <a:r>
              <a:rPr lang="en-US" altLang="ko-KR" sz="1600" dirty="0">
                <a:latin typeface="Times New Roman" panose="02020603050405020304" pitchFamily="18" charset="0"/>
                <a:cs typeface="Times New Roman" panose="02020603050405020304" pitchFamily="18" charset="0"/>
              </a:rPr>
              <a:t>left image is fixed, </a:t>
            </a:r>
            <a:r>
              <a:rPr lang="en-US" altLang="ko-KR" sz="1600" dirty="0" smtClean="0">
                <a:latin typeface="Times New Roman" panose="02020603050405020304" pitchFamily="18" charset="0"/>
                <a:cs typeface="Times New Roman" panose="02020603050405020304" pitchFamily="18" charset="0"/>
              </a:rPr>
              <a:t>move the </a:t>
            </a:r>
            <a:r>
              <a:rPr lang="en-US" altLang="ko-KR" sz="1600" dirty="0">
                <a:latin typeface="Times New Roman" panose="02020603050405020304" pitchFamily="18" charset="0"/>
                <a:cs typeface="Times New Roman" panose="02020603050405020304" pitchFamily="18" charset="0"/>
              </a:rPr>
              <a:t>right image to the right while performing calculations. This way, </a:t>
            </a:r>
            <a:r>
              <a:rPr lang="en-US" altLang="ko-KR" sz="1600" dirty="0" smtClean="0">
                <a:latin typeface="Times New Roman" panose="02020603050405020304" pitchFamily="18" charset="0"/>
                <a:cs typeface="Times New Roman" panose="02020603050405020304" pitchFamily="18" charset="0"/>
              </a:rPr>
              <a:t>costs are calculated </a:t>
            </a:r>
            <a:r>
              <a:rPr lang="en-US" altLang="ko-KR" sz="1600" dirty="0">
                <a:latin typeface="Times New Roman" panose="02020603050405020304" pitchFamily="18" charset="0"/>
                <a:cs typeface="Times New Roman" panose="02020603050405020304" pitchFamily="18" charset="0"/>
              </a:rPr>
              <a:t>for semantically equivalent regions</a:t>
            </a:r>
            <a:r>
              <a:rPr lang="en-US" altLang="ko-KR" sz="16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When computing the cost volume, convert it to floating-point values to prevent underflow or overflow </a:t>
            </a:r>
            <a:r>
              <a:rPr lang="en-US" altLang="ko-KR" sz="1600" dirty="0" smtClean="0">
                <a:latin typeface="Times New Roman" panose="02020603050405020304" pitchFamily="18" charset="0"/>
                <a:cs typeface="Times New Roman" panose="02020603050405020304" pitchFamily="18" charset="0"/>
              </a:rPr>
              <a:t>issues.</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When computing the cost volume using a </a:t>
            </a:r>
            <a:r>
              <a:rPr lang="en-US" altLang="ko-KR" sz="1600" dirty="0" err="1">
                <a:latin typeface="Times New Roman" panose="02020603050405020304" pitchFamily="18" charset="0"/>
                <a:cs typeface="Times New Roman" panose="02020603050405020304" pitchFamily="18" charset="0"/>
              </a:rPr>
              <a:t>patchwise</a:t>
            </a:r>
            <a:r>
              <a:rPr lang="en-US" altLang="ko-KR" sz="1600" dirty="0">
                <a:latin typeface="Times New Roman" panose="02020603050405020304" pitchFamily="18" charset="0"/>
                <a:cs typeface="Times New Roman" panose="02020603050405020304" pitchFamily="18" charset="0"/>
              </a:rPr>
              <a:t> approach, setting the patch size to 1x1 pixel is equivalent to performing </a:t>
            </a:r>
            <a:r>
              <a:rPr lang="en-US" altLang="ko-KR" sz="1600" dirty="0" err="1">
                <a:latin typeface="Times New Roman" panose="02020603050405020304" pitchFamily="18" charset="0"/>
                <a:cs typeface="Times New Roman" panose="02020603050405020304" pitchFamily="18" charset="0"/>
              </a:rPr>
              <a:t>pixelwise</a:t>
            </a:r>
            <a:r>
              <a:rPr lang="en-US" altLang="ko-KR" sz="1600" dirty="0">
                <a:latin typeface="Times New Roman" panose="02020603050405020304" pitchFamily="18" charset="0"/>
                <a:cs typeface="Times New Roman" panose="02020603050405020304" pitchFamily="18" charset="0"/>
              </a:rPr>
              <a:t> calculations. In other words, you can choose either </a:t>
            </a:r>
            <a:r>
              <a:rPr lang="en-US" altLang="ko-KR" sz="1600" dirty="0" err="1">
                <a:latin typeface="Times New Roman" panose="02020603050405020304" pitchFamily="18" charset="0"/>
                <a:cs typeface="Times New Roman" panose="02020603050405020304" pitchFamily="18" charset="0"/>
              </a:rPr>
              <a:t>patchwise</a:t>
            </a:r>
            <a:r>
              <a:rPr lang="en-US" altLang="ko-KR" sz="1600" dirty="0">
                <a:latin typeface="Times New Roman" panose="02020603050405020304" pitchFamily="18" charset="0"/>
                <a:cs typeface="Times New Roman" panose="02020603050405020304" pitchFamily="18" charset="0"/>
              </a:rPr>
              <a:t> or </a:t>
            </a:r>
            <a:r>
              <a:rPr lang="en-US" altLang="ko-KR" sz="1600" dirty="0" err="1">
                <a:latin typeface="Times New Roman" panose="02020603050405020304" pitchFamily="18" charset="0"/>
                <a:cs typeface="Times New Roman" panose="02020603050405020304" pitchFamily="18" charset="0"/>
              </a:rPr>
              <a:t>pixelwise</a:t>
            </a:r>
            <a:r>
              <a:rPr lang="en-US" altLang="ko-KR" sz="1600" dirty="0">
                <a:latin typeface="Times New Roman" panose="02020603050405020304" pitchFamily="18" charset="0"/>
                <a:cs typeface="Times New Roman" panose="02020603050405020304" pitchFamily="18" charset="0"/>
              </a:rPr>
              <a:t> computation</a:t>
            </a:r>
            <a:r>
              <a:rPr lang="en-US" altLang="ko-KR" sz="16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basic </a:t>
            </a:r>
            <a:r>
              <a:rPr lang="en-US" altLang="ko-KR" sz="1600" dirty="0" smtClean="0">
                <a:latin typeface="Times New Roman" panose="02020603050405020304" pitchFamily="18" charset="0"/>
                <a:cs typeface="Times New Roman" panose="02020603050405020304" pitchFamily="18" charset="0"/>
              </a:rPr>
              <a:t>hyper-parameters </a:t>
            </a:r>
            <a:r>
              <a:rPr lang="en-US" altLang="ko-KR" sz="1600" dirty="0">
                <a:latin typeface="Times New Roman" panose="02020603050405020304" pitchFamily="18" charset="0"/>
                <a:cs typeface="Times New Roman" panose="02020603050405020304" pitchFamily="18" charset="0"/>
              </a:rPr>
              <a:t>are listed on Slide </a:t>
            </a:r>
            <a:r>
              <a:rPr lang="en-US" altLang="ko-KR" sz="1600" dirty="0" smtClean="0">
                <a:latin typeface="Times New Roman" panose="02020603050405020304" pitchFamily="18" charset="0"/>
                <a:cs typeface="Times New Roman" panose="02020603050405020304" pitchFamily="18" charset="0"/>
              </a:rPr>
              <a:t>44. It is both allowed to use same hyper-parameters or change them.</a:t>
            </a: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053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1FE0ED-945F-0A91-2848-482DD2968613}"/>
              </a:ext>
            </a:extLst>
          </p:cNvPr>
          <p:cNvSpPr txBox="1"/>
          <p:nvPr/>
        </p:nvSpPr>
        <p:spPr>
          <a:xfrm>
            <a:off x="352795" y="950826"/>
            <a:ext cx="3734356" cy="461665"/>
          </a:xfrm>
          <a:prstGeom prst="rect">
            <a:avLst/>
          </a:prstGeom>
          <a:noFill/>
        </p:spPr>
        <p:txBody>
          <a:bodyPr wrap="none" lIns="91440" tIns="45720" rIns="91440" bIns="45720" rtlCol="0" anchor="t">
            <a:spAutoFit/>
          </a:bodyPr>
          <a:lstStyle/>
          <a:p>
            <a:r>
              <a:rPr lang="en-US" altLang="ko-KR" sz="2400" b="1" dirty="0"/>
              <a:t>Due Date: Sep. 27 11:55pm</a:t>
            </a:r>
          </a:p>
        </p:txBody>
      </p:sp>
      <p:sp>
        <p:nvSpPr>
          <p:cNvPr id="3" name="TextBox 2">
            <a:extLst>
              <a:ext uri="{FF2B5EF4-FFF2-40B4-BE49-F238E27FC236}">
                <a16:creationId xmlns:a16="http://schemas.microsoft.com/office/drawing/2014/main" id="{8D29E8DF-FDAD-D632-D183-372E53F5E575}"/>
              </a:ext>
            </a:extLst>
          </p:cNvPr>
          <p:cNvSpPr txBox="1"/>
          <p:nvPr/>
        </p:nvSpPr>
        <p:spPr>
          <a:xfrm>
            <a:off x="352795" y="1296696"/>
            <a:ext cx="11697438" cy="5262979"/>
          </a:xfrm>
          <a:prstGeom prst="rect">
            <a:avLst/>
          </a:prstGeom>
          <a:noFill/>
        </p:spPr>
        <p:txBody>
          <a:bodyPr wrap="square" lIns="91440" tIns="45720" rIns="91440" bIns="45720" rtlCol="0" anchor="t">
            <a:spAutoFit/>
          </a:bodyPr>
          <a:lstStyle/>
          <a:p>
            <a:r>
              <a:rPr lang="en-US" altLang="ko-KR" sz="2400" b="1" u="sng" dirty="0"/>
              <a:t>NEVER COPY! PLAGIARISM IS STRICTLY FORBIDDEN!</a:t>
            </a:r>
            <a:r>
              <a:rPr lang="en-US" altLang="ko-KR" sz="2400" b="1" dirty="0"/>
              <a:t> </a:t>
            </a:r>
          </a:p>
          <a:p>
            <a:r>
              <a:rPr lang="en-US" altLang="ko-KR" sz="2400" b="1" dirty="0"/>
              <a:t>All tricks such as simply changing the name of variables or wrapping into the functions will be regarded to plagiarism.</a:t>
            </a:r>
          </a:p>
          <a:p>
            <a:r>
              <a:rPr lang="en-US" altLang="ko-KR" sz="2400" b="1" dirty="0"/>
              <a:t>Please submit codes, results and reports.</a:t>
            </a:r>
          </a:p>
          <a:p>
            <a:endParaRPr lang="en-US" altLang="ko-KR" sz="2400" b="1" dirty="0"/>
          </a:p>
          <a:p>
            <a:r>
              <a:rPr lang="en-US" altLang="ko-KR" sz="2400" b="1" dirty="0"/>
              <a:t>Additional credits: up to 5pts ( Best Result / Report 2pts + Ideas for improvement 3pts )</a:t>
            </a:r>
            <a:endParaRPr lang="en-US" altLang="ko-KR" sz="2400" dirty="0"/>
          </a:p>
          <a:p>
            <a:r>
              <a:rPr lang="en-US" altLang="ko-KR" sz="2400" dirty="0"/>
              <a:t>Additional credit can be earned if you submit notable reports, code or results.</a:t>
            </a:r>
            <a:endParaRPr lang="en-US" dirty="0"/>
          </a:p>
          <a:p>
            <a:endParaRPr lang="en-US" altLang="ko-KR" sz="2400" b="1" dirty="0"/>
          </a:p>
          <a:p>
            <a:r>
              <a:rPr lang="en-US" altLang="ko-KR" sz="2400" b="1" dirty="0"/>
              <a:t>If you have any questions about PA1, please contact TA</a:t>
            </a:r>
          </a:p>
          <a:p>
            <a:r>
              <a:rPr lang="en-US" altLang="ko-KR" sz="2400" b="1" dirty="0"/>
              <a:t>TA: </a:t>
            </a:r>
            <a:r>
              <a:rPr lang="en-US" altLang="ko-KR" sz="2400" dirty="0"/>
              <a:t>Hojoon Lee (</a:t>
            </a:r>
            <a:r>
              <a:rPr lang="ko-KR" altLang="en-US" sz="2400" dirty="0"/>
              <a:t>이호준</a:t>
            </a:r>
            <a:r>
              <a:rPr lang="en-US" altLang="ko-KR" sz="2400" dirty="0"/>
              <a:t>)</a:t>
            </a:r>
            <a:endParaRPr lang="en-US" altLang="ko-KR" sz="2400" b="1" dirty="0"/>
          </a:p>
          <a:p>
            <a:r>
              <a:rPr lang="en-US" altLang="ko-KR" sz="2400" b="1" dirty="0"/>
              <a:t>E-mail: </a:t>
            </a:r>
            <a:r>
              <a:rPr lang="en-US" altLang="ko-KR" sz="2400" dirty="0"/>
              <a:t>ihjnlee379@gm.gist.ac.kr</a:t>
            </a:r>
          </a:p>
          <a:p>
            <a:r>
              <a:rPr lang="en-US" altLang="ko-KR" sz="2400" b="1" dirty="0"/>
              <a:t>Office Hour: </a:t>
            </a:r>
            <a:r>
              <a:rPr lang="en-US" altLang="ko-KR" sz="2400" dirty="0"/>
              <a:t>1:30pm~3:00pm (Mon &amp; Wed)</a:t>
            </a:r>
            <a:endParaRPr lang="en-US" altLang="ko-KR" sz="2400" dirty="0">
              <a:cs typeface="Times New Roman"/>
            </a:endParaRPr>
          </a:p>
          <a:p>
            <a:r>
              <a:rPr lang="en-US" altLang="ko-KR" sz="2400" b="1" i="0" dirty="0">
                <a:solidFill>
                  <a:srgbClr val="212121"/>
                </a:solidFill>
                <a:effectLst/>
                <a:latin typeface="+mj-lt"/>
              </a:rPr>
              <a:t>Office Location: </a:t>
            </a:r>
            <a:r>
              <a:rPr lang="en-US" altLang="ko-KR" sz="2400" i="0" dirty="0">
                <a:solidFill>
                  <a:srgbClr val="212121"/>
                </a:solidFill>
                <a:effectLst/>
                <a:latin typeface="+mj-lt"/>
              </a:rPr>
              <a:t>Electrical Engineering and Computer Science Building C, Room 405</a:t>
            </a:r>
            <a:endParaRPr lang="en-US" altLang="ko-KR" sz="2400" dirty="0"/>
          </a:p>
          <a:p>
            <a:r>
              <a:rPr lang="en-US" altLang="ko-KR" sz="2400" b="1" dirty="0"/>
              <a:t>Call: </a:t>
            </a:r>
            <a:r>
              <a:rPr lang="en-US" altLang="ko-KR" sz="2400" dirty="0"/>
              <a:t>062-715-6375</a:t>
            </a:r>
          </a:p>
        </p:txBody>
      </p:sp>
      <p:sp>
        <p:nvSpPr>
          <p:cNvPr id="4" name="TextBox 3">
            <a:extLst>
              <a:ext uri="{FF2B5EF4-FFF2-40B4-BE49-F238E27FC236}">
                <a16:creationId xmlns:a16="http://schemas.microsoft.com/office/drawing/2014/main" id="{95185E34-82A1-6ED1-00FE-83A1E0DA8B90}"/>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Information</a:t>
            </a:r>
          </a:p>
        </p:txBody>
      </p:sp>
    </p:spTree>
    <p:extLst>
      <p:ext uri="{BB962C8B-B14F-4D97-AF65-F5344CB8AC3E}">
        <p14:creationId xmlns:p14="http://schemas.microsoft.com/office/powerpoint/2010/main" val="1769801907"/>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14D6A-E2CC-4ECB-A8BB-989079322EBD}"/>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Multi Image </a:t>
            </a:r>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Denoising</a:t>
            </a:r>
            <a:endParaRPr lang="ko-KR" alt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4A40517-67BA-7D18-3E71-57AFBD457967}"/>
              </a:ext>
            </a:extLst>
          </p:cNvPr>
          <p:cNvSpPr txBox="1"/>
          <p:nvPr/>
        </p:nvSpPr>
        <p:spPr>
          <a:xfrm>
            <a:off x="190499" y="1105819"/>
            <a:ext cx="6221876" cy="2308324"/>
          </a:xfrm>
          <a:prstGeom prst="rect">
            <a:avLst/>
          </a:prstGeom>
          <a:noFill/>
        </p:spPr>
        <p:txBody>
          <a:bodyPr wrap="square" rtlCol="0">
            <a:spAutoFit/>
          </a:bodyPr>
          <a:lstStyle/>
          <a:p>
            <a:r>
              <a:rPr lang="en-US" altLang="ko-KR" sz="2400" b="1" u="sng" dirty="0">
                <a:latin typeface="Times New Roman" panose="02020603050405020304" pitchFamily="18" charset="0"/>
                <a:ea typeface="Tahoma" panose="020B0604030504040204" pitchFamily="34" charset="0"/>
                <a:cs typeface="Times New Roman" panose="02020603050405020304" pitchFamily="18" charset="0"/>
              </a:rPr>
              <a:t>Central Limit Theorem</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the distribution of the sum (or average) of a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large number of independent, identically distributed random variables approaches a normal (Gaussian) distribution</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regardless of the original distribution of the variables.</a:t>
            </a:r>
            <a:endParaRPr lang="en-US" altLang="ko-KR" sz="3200"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81" y="3648920"/>
            <a:ext cx="4556311" cy="281662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463553" y="1311275"/>
                <a:ext cx="3923318" cy="1580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i="1" smtClean="0">
                              <a:latin typeface="Cambria Math" panose="02040503050406030204" pitchFamily="18" charset="0"/>
                            </a:rPr>
                          </m:ctrlPr>
                        </m:accPr>
                        <m:e>
                          <m:r>
                            <a:rPr lang="ko-KR" altLang="en-US" i="1">
                              <a:latin typeface="Cambria Math" panose="02040503050406030204" pitchFamily="18" charset="0"/>
                            </a:rPr>
                            <m:t>𝑋</m:t>
                          </m:r>
                        </m:e>
                      </m:acc>
                      <m:r>
                        <a:rPr lang="ko-KR" altLang="en-US" i="0">
                          <a:latin typeface="Cambria Math" panose="02040503050406030204" pitchFamily="18" charset="0"/>
                        </a:rPr>
                        <m:t>=</m:t>
                      </m:r>
                      <m:f>
                        <m:fPr>
                          <m:ctrlPr>
                            <a:rPr lang="ko-KR" altLang="en-US" i="1">
                              <a:latin typeface="Cambria Math" panose="02040503050406030204" pitchFamily="18" charset="0"/>
                            </a:rPr>
                          </m:ctrlPr>
                        </m:fPr>
                        <m:num>
                          <m:r>
                            <a:rPr lang="ko-KR" altLang="en-US" i="0">
                              <a:latin typeface="Cambria Math" panose="02040503050406030204" pitchFamily="18" charset="0"/>
                            </a:rPr>
                            <m:t>1</m:t>
                          </m:r>
                        </m:num>
                        <m:den>
                          <m:r>
                            <a:rPr lang="ko-KR" altLang="en-US" i="1">
                              <a:latin typeface="Cambria Math" panose="02040503050406030204" pitchFamily="18" charset="0"/>
                            </a:rPr>
                            <m:t>𝑀</m:t>
                          </m:r>
                        </m:den>
                      </m:f>
                      <m:nary>
                        <m:naryPr>
                          <m:chr m:val="∑"/>
                          <m:limLoc m:val="subSup"/>
                          <m:grow m:val="on"/>
                          <m:ctrlPr>
                            <a:rPr lang="ko-KR" altLang="en-US" i="1">
                              <a:latin typeface="Cambria Math" panose="02040503050406030204" pitchFamily="18" charset="0"/>
                            </a:rPr>
                          </m:ctrlPr>
                        </m:naryPr>
                        <m:sub>
                          <m:r>
                            <a:rPr lang="ko-KR" altLang="en-US" i="1">
                              <a:latin typeface="Cambria Math" panose="02040503050406030204" pitchFamily="18" charset="0"/>
                            </a:rPr>
                            <m:t>𝑖</m:t>
                          </m:r>
                          <m:r>
                            <a:rPr lang="ko-KR" altLang="en-US" i="0">
                              <a:latin typeface="Cambria Math" panose="02040503050406030204" pitchFamily="18" charset="0"/>
                            </a:rPr>
                            <m:t>=1</m:t>
                          </m:r>
                        </m:sub>
                        <m:sup>
                          <m:r>
                            <a:rPr lang="ko-KR" altLang="en-US" i="1">
                              <a:latin typeface="Cambria Math" panose="02040503050406030204" pitchFamily="18" charset="0"/>
                            </a:rPr>
                            <m:t>𝑀</m:t>
                          </m:r>
                        </m:sup>
                        <m:e>
                          <m:sSub>
                            <m:sSubPr>
                              <m:ctrlPr>
                                <a:rPr lang="ko-KR" altLang="en-US" i="1">
                                  <a:latin typeface="Cambria Math" panose="02040503050406030204" pitchFamily="18" charset="0"/>
                                </a:rPr>
                              </m:ctrlPr>
                            </m:sSubPr>
                            <m:e>
                              <m:r>
                                <a:rPr lang="ko-KR" altLang="en-US" i="1">
                                  <a:latin typeface="Cambria Math" panose="02040503050406030204" pitchFamily="18" charset="0"/>
                                </a:rPr>
                                <m:t>𝑌</m:t>
                              </m:r>
                            </m:e>
                            <m:sub>
                              <m:r>
                                <a:rPr lang="ko-KR" altLang="en-US" i="1">
                                  <a:latin typeface="Cambria Math" panose="02040503050406030204" pitchFamily="18" charset="0"/>
                                </a:rPr>
                                <m:t>𝑖</m:t>
                              </m:r>
                            </m:sub>
                          </m:sSub>
                        </m:e>
                      </m:nary>
                      <m:r>
                        <a:rPr lang="en-US" altLang="ko-KR" b="0" i="1" smtClean="0">
                          <a:latin typeface="Cambria Math" panose="02040503050406030204" pitchFamily="18" charset="0"/>
                        </a:rPr>
                        <m:t>=</m:t>
                      </m:r>
                      <m:r>
                        <a:rPr lang="ko-KR" altLang="en-US" i="1" dirty="0" smtClean="0">
                          <a:latin typeface="Cambria Math" panose="02040503050406030204" pitchFamily="18" charset="0"/>
                        </a:rPr>
                        <m:t>𝑋</m:t>
                      </m:r>
                      <m:r>
                        <a:rPr lang="ko-KR" altLang="en-US" i="0" dirty="0">
                          <a:latin typeface="Cambria Math" panose="02040503050406030204" pitchFamily="18" charset="0"/>
                        </a:rPr>
                        <m:t>+</m:t>
                      </m:r>
                      <m:f>
                        <m:fPr>
                          <m:ctrlPr>
                            <a:rPr lang="ko-KR" altLang="en-US" i="1" dirty="0">
                              <a:latin typeface="Cambria Math" panose="02040503050406030204" pitchFamily="18" charset="0"/>
                            </a:rPr>
                          </m:ctrlPr>
                        </m:fPr>
                        <m:num>
                          <m:r>
                            <a:rPr lang="ko-KR" altLang="en-US" i="0" dirty="0">
                              <a:latin typeface="Cambria Math" panose="02040503050406030204" pitchFamily="18" charset="0"/>
                            </a:rPr>
                            <m:t>1</m:t>
                          </m:r>
                        </m:num>
                        <m:den>
                          <m:r>
                            <a:rPr lang="ko-KR" altLang="en-US" i="1" dirty="0">
                              <a:latin typeface="Cambria Math" panose="02040503050406030204" pitchFamily="18" charset="0"/>
                            </a:rPr>
                            <m:t>𝑀</m:t>
                          </m:r>
                        </m:den>
                      </m:f>
                      <m:nary>
                        <m:naryPr>
                          <m:chr m:val="∑"/>
                          <m:limLoc m:val="subSup"/>
                          <m:grow m:val="on"/>
                          <m:ctrlPr>
                            <a:rPr lang="ko-KR" altLang="en-US" i="1" dirty="0">
                              <a:latin typeface="Cambria Math" panose="02040503050406030204" pitchFamily="18" charset="0"/>
                            </a:rPr>
                          </m:ctrlPr>
                        </m:naryPr>
                        <m:sub>
                          <m:r>
                            <a:rPr lang="ko-KR" altLang="en-US" i="1" dirty="0">
                              <a:latin typeface="Cambria Math" panose="02040503050406030204" pitchFamily="18" charset="0"/>
                            </a:rPr>
                            <m:t>𝑖</m:t>
                          </m:r>
                          <m:r>
                            <a:rPr lang="ko-KR" altLang="en-US" i="0" dirty="0">
                              <a:latin typeface="Cambria Math" panose="02040503050406030204" pitchFamily="18" charset="0"/>
                            </a:rPr>
                            <m:t>=1</m:t>
                          </m:r>
                        </m:sub>
                        <m:sup>
                          <m:r>
                            <a:rPr lang="ko-KR" altLang="en-US" i="1" dirty="0">
                              <a:latin typeface="Cambria Math" panose="02040503050406030204" pitchFamily="18" charset="0"/>
                            </a:rPr>
                            <m:t>𝑀</m:t>
                          </m:r>
                        </m:sup>
                        <m:e>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ko-KR" altLang="en-US" i="1" dirty="0">
                                  <a:latin typeface="Cambria Math" panose="02040503050406030204" pitchFamily="18" charset="0"/>
                                </a:rPr>
                                <m:t>𝑚</m:t>
                              </m:r>
                              <m:r>
                                <a:rPr lang="ko-KR" altLang="en-US" i="0" dirty="0">
                                  <a:latin typeface="Cambria Math" panose="02040503050406030204" pitchFamily="18" charset="0"/>
                                </a:rPr>
                                <m:t>,</m:t>
                              </m:r>
                              <m:r>
                                <a:rPr lang="ko-KR" altLang="en-US" i="1" dirty="0">
                                  <a:latin typeface="Cambria Math" panose="02040503050406030204" pitchFamily="18" charset="0"/>
                                </a:rPr>
                                <m:t>𝜎</m:t>
                              </m:r>
                            </m:e>
                          </m:d>
                        </m:e>
                      </m:nary>
                    </m:oMath>
                  </m:oMathPara>
                </a14:m>
                <a:endParaRPr lang="en-US" altLang="ko-KR" dirty="0"/>
              </a:p>
              <a:p>
                <a:r>
                  <a:rPr lang="en-US" altLang="ko-KR" dirty="0"/>
                  <a:t>                       </a:t>
                </a:r>
                <a14:m>
                  <m:oMath xmlns:m="http://schemas.openxmlformats.org/officeDocument/2006/math">
                    <m:r>
                      <a:rPr lang="en-US" altLang="ko-KR" b="0" i="0" smtClean="0">
                        <a:latin typeface="Cambria Math" panose="02040503050406030204" pitchFamily="18" charset="0"/>
                      </a:rPr>
                      <m:t>     </m:t>
                    </m:r>
                    <m:r>
                      <a:rPr lang="en-US" altLang="ko-KR" i="1">
                        <a:latin typeface="Cambria Math" panose="02040503050406030204" pitchFamily="18" charset="0"/>
                      </a:rPr>
                      <m:t>=</m:t>
                    </m:r>
                    <m:r>
                      <a:rPr lang="ko-KR" altLang="en-US" i="1" dirty="0">
                        <a:latin typeface="Cambria Math" panose="02040503050406030204" pitchFamily="18" charset="0"/>
                      </a:rPr>
                      <m:t>𝑋</m:t>
                    </m:r>
                    <m:r>
                      <a:rPr lang="ko-KR" altLang="en-US" dirty="0">
                        <a:latin typeface="Cambria Math" panose="02040503050406030204" pitchFamily="18" charset="0"/>
                      </a:rPr>
                      <m:t>+</m:t>
                    </m:r>
                    <m:f>
                      <m:fPr>
                        <m:ctrlPr>
                          <a:rPr lang="ko-KR" altLang="en-US" i="1" dirty="0">
                            <a:latin typeface="Cambria Math" panose="02040503050406030204" pitchFamily="18" charset="0"/>
                          </a:rPr>
                        </m:ctrlPr>
                      </m:fPr>
                      <m:num>
                        <m:r>
                          <a:rPr lang="ko-KR" altLang="en-US" dirty="0">
                            <a:latin typeface="Cambria Math" panose="02040503050406030204" pitchFamily="18" charset="0"/>
                          </a:rPr>
                          <m:t>1</m:t>
                        </m:r>
                      </m:num>
                      <m:den>
                        <m:r>
                          <a:rPr lang="ko-KR" altLang="en-US" i="1" dirty="0">
                            <a:latin typeface="Cambria Math" panose="02040503050406030204" pitchFamily="18" charset="0"/>
                          </a:rPr>
                          <m:t>𝑀</m:t>
                        </m:r>
                      </m:den>
                    </m:f>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en-US" altLang="ko-KR" b="0" i="1" dirty="0" smtClean="0">
                            <a:latin typeface="Cambria Math" panose="02040503050406030204" pitchFamily="18" charset="0"/>
                          </a:rPr>
                          <m:t>𝑀</m:t>
                        </m:r>
                        <m:r>
                          <a:rPr lang="ko-KR" altLang="en-US" i="1" dirty="0">
                            <a:latin typeface="Cambria Math" panose="02040503050406030204" pitchFamily="18" charset="0"/>
                          </a:rPr>
                          <m:t>𝑚</m:t>
                        </m:r>
                        <m:r>
                          <a:rPr lang="ko-KR" altLang="en-US" dirty="0">
                            <a:latin typeface="Cambria Math" panose="02040503050406030204" pitchFamily="18" charset="0"/>
                          </a:rPr>
                          <m:t>,</m:t>
                        </m:r>
                        <m:rad>
                          <m:radPr>
                            <m:degHide m:val="on"/>
                            <m:ctrlPr>
                              <a:rPr lang="ko-KR" altLang="en-US" i="1" dirty="0" smtClean="0">
                                <a:latin typeface="Cambria Math" panose="02040503050406030204" pitchFamily="18" charset="0"/>
                              </a:rPr>
                            </m:ctrlPr>
                          </m:radPr>
                          <m:deg/>
                          <m:e>
                            <m:r>
                              <a:rPr lang="ko-KR" altLang="en-US" i="1" dirty="0">
                                <a:latin typeface="Cambria Math" panose="02040503050406030204" pitchFamily="18" charset="0"/>
                              </a:rPr>
                              <m:t>𝑀</m:t>
                            </m:r>
                          </m:e>
                        </m:rad>
                        <m:r>
                          <a:rPr lang="ko-KR" altLang="en-US" i="1" dirty="0">
                            <a:latin typeface="Cambria Math" panose="02040503050406030204" pitchFamily="18" charset="0"/>
                          </a:rPr>
                          <m:t>𝜎</m:t>
                        </m:r>
                      </m:e>
                    </m:d>
                  </m:oMath>
                </a14:m>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r>
                        <a:rPr lang="en-US" altLang="ko-KR" i="1">
                          <a:latin typeface="Cambria Math" panose="02040503050406030204" pitchFamily="18" charset="0"/>
                        </a:rPr>
                        <m:t>=</m:t>
                      </m:r>
                      <m:r>
                        <a:rPr lang="ko-KR" altLang="en-US" i="1" dirty="0">
                          <a:latin typeface="Cambria Math" panose="02040503050406030204" pitchFamily="18" charset="0"/>
                        </a:rPr>
                        <m:t>𝑋</m:t>
                      </m:r>
                      <m:r>
                        <a:rPr lang="ko-KR" altLang="en-US" dirty="0">
                          <a:latin typeface="Cambria Math" panose="02040503050406030204" pitchFamily="18" charset="0"/>
                        </a:rPr>
                        <m:t>+</m:t>
                      </m:r>
                      <m:r>
                        <a:rPr lang="ko-KR" altLang="en-US" i="1" dirty="0">
                          <a:latin typeface="Cambria Math" panose="02040503050406030204" pitchFamily="18" charset="0"/>
                        </a:rPr>
                        <m:t>𝑁</m:t>
                      </m:r>
                      <m:d>
                        <m:dPr>
                          <m:ctrlPr>
                            <a:rPr lang="ko-KR" altLang="en-US" i="1" dirty="0">
                              <a:latin typeface="Cambria Math" panose="02040503050406030204" pitchFamily="18" charset="0"/>
                            </a:rPr>
                          </m:ctrlPr>
                        </m:dPr>
                        <m:e>
                          <m:r>
                            <a:rPr lang="ko-KR" altLang="en-US" i="1" dirty="0">
                              <a:latin typeface="Cambria Math" panose="02040503050406030204" pitchFamily="18" charset="0"/>
                            </a:rPr>
                            <m:t>𝑚</m:t>
                          </m:r>
                          <m:r>
                            <a:rPr lang="ko-KR" altLang="en-US" dirty="0">
                              <a:latin typeface="Cambria Math" panose="02040503050406030204" pitchFamily="18" charset="0"/>
                            </a:rPr>
                            <m:t>,</m:t>
                          </m:r>
                          <m:f>
                            <m:fPr>
                              <m:ctrlPr>
                                <a:rPr lang="ko-KR" altLang="en-US" i="1" dirty="0" smtClean="0">
                                  <a:latin typeface="Cambria Math" panose="02040503050406030204" pitchFamily="18" charset="0"/>
                                </a:rPr>
                              </m:ctrlPr>
                            </m:fPr>
                            <m:num>
                              <m:r>
                                <a:rPr lang="ko-KR" altLang="en-US" i="1" dirty="0">
                                  <a:latin typeface="Cambria Math" panose="02040503050406030204" pitchFamily="18" charset="0"/>
                                </a:rPr>
                                <m:t>𝜎</m:t>
                              </m:r>
                            </m:num>
                            <m:den>
                              <m:rad>
                                <m:radPr>
                                  <m:degHide m:val="on"/>
                                  <m:ctrlPr>
                                    <a:rPr lang="ko-KR" altLang="en-US" i="1" dirty="0">
                                      <a:latin typeface="Cambria Math" panose="02040503050406030204" pitchFamily="18" charset="0"/>
                                    </a:rPr>
                                  </m:ctrlPr>
                                </m:radPr>
                                <m:deg/>
                                <m:e>
                                  <m:r>
                                    <a:rPr lang="ko-KR" altLang="en-US" i="1" dirty="0">
                                      <a:latin typeface="Cambria Math" panose="02040503050406030204" pitchFamily="18" charset="0"/>
                                    </a:rPr>
                                    <m:t>𝑀</m:t>
                                  </m:r>
                                </m:e>
                              </m:rad>
                            </m:den>
                          </m:f>
                        </m:e>
                      </m:d>
                    </m:oMath>
                  </m:oMathPara>
                </a14:m>
                <a:endParaRPr lang="ko-KR"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463553" y="1311275"/>
                <a:ext cx="3923318" cy="1580433"/>
              </a:xfrm>
              <a:prstGeom prst="rect">
                <a:avLst/>
              </a:prstGeom>
              <a:blipFill>
                <a:blip r:embed="rId3"/>
                <a:stretch>
                  <a:fillRect/>
                </a:stretch>
              </a:blipFill>
            </p:spPr>
            <p:txBody>
              <a:bodyPr/>
              <a:lstStyle/>
              <a:p>
                <a:r>
                  <a:rPr lang="ko-KR" altLang="en-US">
                    <a:noFill/>
                  </a:rPr>
                  <a:t> </a:t>
                </a:r>
              </a:p>
            </p:txBody>
          </p:sp>
        </mc:Fallback>
      </mc:AlternateContent>
      <p:sp>
        <p:nvSpPr>
          <p:cNvPr id="7" name="직사각형 6"/>
          <p:cNvSpPr/>
          <p:nvPr/>
        </p:nvSpPr>
        <p:spPr>
          <a:xfrm>
            <a:off x="9296400" y="2259981"/>
            <a:ext cx="425450" cy="631727"/>
          </a:xfrm>
          <a:prstGeom prst="rect">
            <a:avLst/>
          </a:prstGeom>
          <a:noFill/>
          <a:ln w="28575">
            <a:solidFill>
              <a:srgbClr val="DF3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8" name="TextBox 7"/>
              <p:cNvSpPr txBox="1"/>
              <p:nvPr/>
            </p:nvSpPr>
            <p:spPr>
              <a:xfrm>
                <a:off x="10438049" y="2367397"/>
                <a:ext cx="853760" cy="524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𝜎</m:t>
                      </m:r>
                      <m:r>
                        <a:rPr lang="ko-KR" altLang="en-US" i="0">
                          <a:latin typeface="Cambria Math" panose="02040503050406030204" pitchFamily="18" charset="0"/>
                        </a:rPr>
                        <m:t>&gt;</m:t>
                      </m:r>
                      <m:f>
                        <m:fPr>
                          <m:ctrlPr>
                            <a:rPr lang="ko-KR" altLang="en-US" i="1">
                              <a:latin typeface="Cambria Math" panose="02040503050406030204" pitchFamily="18" charset="0"/>
                            </a:rPr>
                          </m:ctrlPr>
                        </m:fPr>
                        <m:num>
                          <m:r>
                            <a:rPr lang="ko-KR" altLang="en-US" i="1">
                              <a:latin typeface="Cambria Math" panose="02040503050406030204" pitchFamily="18" charset="0"/>
                            </a:rPr>
                            <m:t>𝜎</m:t>
                          </m:r>
                        </m:num>
                        <m:den>
                          <m:rad>
                            <m:radPr>
                              <m:degHide m:val="on"/>
                              <m:ctrlPr>
                                <a:rPr lang="ko-KR" altLang="en-US" i="1">
                                  <a:latin typeface="Cambria Math" panose="02040503050406030204" pitchFamily="18" charset="0"/>
                                </a:rPr>
                              </m:ctrlPr>
                            </m:radPr>
                            <m:deg/>
                            <m:e>
                              <m:r>
                                <a:rPr lang="ko-KR" altLang="en-US" i="1">
                                  <a:latin typeface="Cambria Math" panose="02040503050406030204" pitchFamily="18" charset="0"/>
                                </a:rPr>
                                <m:t>𝑀</m:t>
                              </m:r>
                            </m:e>
                          </m:rad>
                        </m:den>
                      </m:f>
                    </m:oMath>
                  </m:oMathPara>
                </a14:m>
                <a:endParaRPr lang="ko-KR"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438049" y="2367397"/>
                <a:ext cx="853760" cy="524311"/>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62032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814D6A-E2CC-4ECB-A8BB-989079322EBD}"/>
              </a:ext>
            </a:extLst>
          </p:cNvPr>
          <p:cNvSpPr txBox="1"/>
          <p:nvPr/>
        </p:nvSpPr>
        <p:spPr>
          <a:xfrm>
            <a:off x="774455"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PA1: Multi Image </a:t>
            </a:r>
            <a:r>
              <a:rPr lang="en-US" altLang="ko-KR" sz="4400" dirty="0" err="1">
                <a:latin typeface="Times New Roman" panose="02020603050405020304" pitchFamily="18" charset="0"/>
                <a:ea typeface="Tahoma" panose="020B0604030504040204" pitchFamily="34" charset="0"/>
                <a:cs typeface="Times New Roman" panose="02020603050405020304" pitchFamily="18" charset="0"/>
              </a:rPr>
              <a:t>Denoising</a:t>
            </a:r>
            <a:r>
              <a:rPr lang="en-US" altLang="ko-KR" sz="4400" dirty="0">
                <a:latin typeface="Times New Roman" panose="02020603050405020304" pitchFamily="18" charset="0"/>
                <a:ea typeface="Tahoma" panose="020B0604030504040204" pitchFamily="34" charset="0"/>
                <a:cs typeface="Times New Roman" panose="02020603050405020304" pitchFamily="18" charset="0"/>
              </a:rPr>
              <a:t> with Disparity</a:t>
            </a:r>
            <a:endParaRPr lang="ko-KR" altLang="en-US" sz="2400" dirty="0">
              <a:latin typeface="Times New Roman" panose="02020603050405020304" pitchFamily="18" charset="0"/>
              <a:cs typeface="Times New Roman" panose="02020603050405020304" pitchFamily="18" charset="0"/>
            </a:endParaRPr>
          </a:p>
        </p:txBody>
      </p:sp>
      <p:grpSp>
        <p:nvGrpSpPr>
          <p:cNvPr id="19" name="그룹 18">
            <a:extLst>
              <a:ext uri="{FF2B5EF4-FFF2-40B4-BE49-F238E27FC236}">
                <a16:creationId xmlns:a16="http://schemas.microsoft.com/office/drawing/2014/main" id="{0D438073-CFE8-4BDB-F034-9D1B534A046A}"/>
              </a:ext>
            </a:extLst>
          </p:cNvPr>
          <p:cNvGrpSpPr/>
          <p:nvPr/>
        </p:nvGrpSpPr>
        <p:grpSpPr>
          <a:xfrm>
            <a:off x="580369" y="1802103"/>
            <a:ext cx="11031261" cy="1431333"/>
            <a:chOff x="1934228" y="2697935"/>
            <a:chExt cx="8323544" cy="1080000"/>
          </a:xfrm>
        </p:grpSpPr>
        <p:pic>
          <p:nvPicPr>
            <p:cNvPr id="3" name="그림 2" descr="실내, 책, 선반, 메가폰이(가) 표시된 사진&#10;&#10;자동 생성된 설명">
              <a:extLst>
                <a:ext uri="{FF2B5EF4-FFF2-40B4-BE49-F238E27FC236}">
                  <a16:creationId xmlns:a16="http://schemas.microsoft.com/office/drawing/2014/main" id="{F0427D73-2968-7071-B89F-89A6DA862D91}"/>
                </a:ext>
              </a:extLst>
            </p:cNvPr>
            <p:cNvPicPr>
              <a:picLocks noChangeAspect="1"/>
            </p:cNvPicPr>
            <p:nvPr/>
          </p:nvPicPr>
          <p:blipFill>
            <a:blip r:embed="rId3"/>
            <a:stretch>
              <a:fillRect/>
            </a:stretch>
          </p:blipFill>
          <p:spPr>
            <a:xfrm>
              <a:off x="1934228" y="2697935"/>
              <a:ext cx="1440000" cy="1080000"/>
            </a:xfrm>
            <a:prstGeom prst="rect">
              <a:avLst/>
            </a:prstGeom>
          </p:spPr>
        </p:pic>
        <p:pic>
          <p:nvPicPr>
            <p:cNvPr id="4" name="그림 3" descr="실내, 책, 선반, 메가폰이(가) 표시된 사진&#10;&#10;자동 생성된 설명">
              <a:extLst>
                <a:ext uri="{FF2B5EF4-FFF2-40B4-BE49-F238E27FC236}">
                  <a16:creationId xmlns:a16="http://schemas.microsoft.com/office/drawing/2014/main" id="{1C2D9218-91DD-3DAC-A282-7FBE058D2F95}"/>
                </a:ext>
              </a:extLst>
            </p:cNvPr>
            <p:cNvPicPr>
              <a:picLocks noChangeAspect="1"/>
            </p:cNvPicPr>
            <p:nvPr/>
          </p:nvPicPr>
          <p:blipFill>
            <a:blip r:embed="rId4"/>
            <a:stretch>
              <a:fillRect/>
            </a:stretch>
          </p:blipFill>
          <p:spPr>
            <a:xfrm>
              <a:off x="3655114" y="2697935"/>
              <a:ext cx="1440000" cy="1080000"/>
            </a:xfrm>
            <a:prstGeom prst="rect">
              <a:avLst/>
            </a:prstGeom>
          </p:spPr>
        </p:pic>
        <p:pic>
          <p:nvPicPr>
            <p:cNvPr id="5" name="그림 4" descr="책, 실내, 선반, 메가폰이(가) 표시된 사진&#10;&#10;자동 생성된 설명">
              <a:extLst>
                <a:ext uri="{FF2B5EF4-FFF2-40B4-BE49-F238E27FC236}">
                  <a16:creationId xmlns:a16="http://schemas.microsoft.com/office/drawing/2014/main" id="{389FD75D-AAF9-5AB6-010A-A02CC97A441C}"/>
                </a:ext>
              </a:extLst>
            </p:cNvPr>
            <p:cNvPicPr>
              <a:picLocks noChangeAspect="1"/>
            </p:cNvPicPr>
            <p:nvPr/>
          </p:nvPicPr>
          <p:blipFill>
            <a:blip r:embed="rId5"/>
            <a:stretch>
              <a:fillRect/>
            </a:stretch>
          </p:blipFill>
          <p:spPr>
            <a:xfrm>
              <a:off x="5376000" y="2697935"/>
              <a:ext cx="1440000" cy="1080000"/>
            </a:xfrm>
            <a:prstGeom prst="rect">
              <a:avLst/>
            </a:prstGeom>
          </p:spPr>
        </p:pic>
        <p:pic>
          <p:nvPicPr>
            <p:cNvPr id="7" name="그림 6" descr="실내, 책, 선반이(가) 표시된 사진&#10;&#10;자동 생성된 설명">
              <a:extLst>
                <a:ext uri="{FF2B5EF4-FFF2-40B4-BE49-F238E27FC236}">
                  <a16:creationId xmlns:a16="http://schemas.microsoft.com/office/drawing/2014/main" id="{985C01CC-9459-D79C-6B9E-2F22B8979911}"/>
                </a:ext>
              </a:extLst>
            </p:cNvPr>
            <p:cNvPicPr>
              <a:picLocks noChangeAspect="1"/>
            </p:cNvPicPr>
            <p:nvPr/>
          </p:nvPicPr>
          <p:blipFill>
            <a:blip r:embed="rId6"/>
            <a:stretch>
              <a:fillRect/>
            </a:stretch>
          </p:blipFill>
          <p:spPr>
            <a:xfrm>
              <a:off x="7096886" y="2697935"/>
              <a:ext cx="1440000" cy="1080000"/>
            </a:xfrm>
            <a:prstGeom prst="rect">
              <a:avLst/>
            </a:prstGeom>
          </p:spPr>
        </p:pic>
        <p:pic>
          <p:nvPicPr>
            <p:cNvPr id="8" name="그림 7" descr="책, 실내, 선반, 책장이(가) 표시된 사진&#10;&#10;자동 생성된 설명">
              <a:extLst>
                <a:ext uri="{FF2B5EF4-FFF2-40B4-BE49-F238E27FC236}">
                  <a16:creationId xmlns:a16="http://schemas.microsoft.com/office/drawing/2014/main" id="{BA8ADCD2-5F50-5F3F-FC3D-57F39331070E}"/>
                </a:ext>
              </a:extLst>
            </p:cNvPr>
            <p:cNvPicPr>
              <a:picLocks noChangeAspect="1"/>
            </p:cNvPicPr>
            <p:nvPr/>
          </p:nvPicPr>
          <p:blipFill>
            <a:blip r:embed="rId7"/>
            <a:stretch>
              <a:fillRect/>
            </a:stretch>
          </p:blipFill>
          <p:spPr>
            <a:xfrm>
              <a:off x="8817772" y="2697935"/>
              <a:ext cx="1440000" cy="1080000"/>
            </a:xfrm>
            <a:prstGeom prst="rect">
              <a:avLst/>
            </a:prstGeom>
          </p:spPr>
        </p:pic>
      </p:grpSp>
      <p:sp>
        <p:nvSpPr>
          <p:cNvPr id="20" name="TextBox 19">
            <a:extLst>
              <a:ext uri="{FF2B5EF4-FFF2-40B4-BE49-F238E27FC236}">
                <a16:creationId xmlns:a16="http://schemas.microsoft.com/office/drawing/2014/main" id="{FDBED63F-4CA3-7CB9-0BE9-2BB597BDC9E6}"/>
              </a:ext>
            </a:extLst>
          </p:cNvPr>
          <p:cNvSpPr txBox="1"/>
          <p:nvPr/>
        </p:nvSpPr>
        <p:spPr>
          <a:xfrm>
            <a:off x="2471121" y="4292448"/>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grpSp>
        <p:nvGrpSpPr>
          <p:cNvPr id="25" name="그룹 24">
            <a:extLst>
              <a:ext uri="{FF2B5EF4-FFF2-40B4-BE49-F238E27FC236}">
                <a16:creationId xmlns:a16="http://schemas.microsoft.com/office/drawing/2014/main" id="{5DEC0B54-88C3-30A8-F446-3F355AB47E5D}"/>
              </a:ext>
            </a:extLst>
          </p:cNvPr>
          <p:cNvGrpSpPr/>
          <p:nvPr/>
        </p:nvGrpSpPr>
        <p:grpSpPr>
          <a:xfrm>
            <a:off x="1401972" y="3233436"/>
            <a:ext cx="9388053" cy="1060497"/>
            <a:chOff x="1401973" y="3333509"/>
            <a:chExt cx="9388053" cy="1060497"/>
          </a:xfrm>
        </p:grpSpPr>
        <p:sp>
          <p:nvSpPr>
            <p:cNvPr id="21" name="화살표: 위로 구부러짐 20">
              <a:extLst>
                <a:ext uri="{FF2B5EF4-FFF2-40B4-BE49-F238E27FC236}">
                  <a16:creationId xmlns:a16="http://schemas.microsoft.com/office/drawing/2014/main" id="{FDDE8A51-8C00-D383-3CCD-AEC44B8652D1}"/>
                </a:ext>
              </a:extLst>
            </p:cNvPr>
            <p:cNvSpPr/>
            <p:nvPr/>
          </p:nvSpPr>
          <p:spPr>
            <a:xfrm>
              <a:off x="3656599" y="3333509"/>
              <a:ext cx="24394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화살표: 위로 구부러짐 21">
              <a:extLst>
                <a:ext uri="{FF2B5EF4-FFF2-40B4-BE49-F238E27FC236}">
                  <a16:creationId xmlns:a16="http://schemas.microsoft.com/office/drawing/2014/main" id="{B590F7B0-4D74-3B70-C7A4-E88BFE6EA541}"/>
                </a:ext>
              </a:extLst>
            </p:cNvPr>
            <p:cNvSpPr/>
            <p:nvPr/>
          </p:nvSpPr>
          <p:spPr>
            <a:xfrm>
              <a:off x="1401973" y="3624565"/>
              <a:ext cx="4694027" cy="76944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위로 구부러짐 22">
              <a:extLst>
                <a:ext uri="{FF2B5EF4-FFF2-40B4-BE49-F238E27FC236}">
                  <a16:creationId xmlns:a16="http://schemas.microsoft.com/office/drawing/2014/main" id="{C8355BAA-46D7-6E63-F68D-C60D7F6CF4DA}"/>
                </a:ext>
              </a:extLst>
            </p:cNvPr>
            <p:cNvSpPr/>
            <p:nvPr/>
          </p:nvSpPr>
          <p:spPr>
            <a:xfrm flipH="1">
              <a:off x="6061775" y="3333509"/>
              <a:ext cx="24394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위로 구부러짐 23">
              <a:extLst>
                <a:ext uri="{FF2B5EF4-FFF2-40B4-BE49-F238E27FC236}">
                  <a16:creationId xmlns:a16="http://schemas.microsoft.com/office/drawing/2014/main" id="{A4C4552F-A5AD-7AA4-F2CC-E56FEFF764C3}"/>
                </a:ext>
              </a:extLst>
            </p:cNvPr>
            <p:cNvSpPr/>
            <p:nvPr/>
          </p:nvSpPr>
          <p:spPr>
            <a:xfrm flipH="1">
              <a:off x="6095999" y="3624564"/>
              <a:ext cx="4694027" cy="76944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9" name="TextBox 28">
            <a:extLst>
              <a:ext uri="{FF2B5EF4-FFF2-40B4-BE49-F238E27FC236}">
                <a16:creationId xmlns:a16="http://schemas.microsoft.com/office/drawing/2014/main" id="{928E9737-740D-0A50-1631-039E1027C862}"/>
              </a:ext>
            </a:extLst>
          </p:cNvPr>
          <p:cNvSpPr txBox="1"/>
          <p:nvPr/>
        </p:nvSpPr>
        <p:spPr>
          <a:xfrm>
            <a:off x="7349928" y="4292448"/>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E5B88BD-A3A4-4401-52BD-74376F76180F}"/>
              </a:ext>
            </a:extLst>
          </p:cNvPr>
          <p:cNvSpPr txBox="1"/>
          <p:nvPr/>
        </p:nvSpPr>
        <p:spPr>
          <a:xfrm>
            <a:off x="3357494" y="370915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A6C3A58C-318C-DF0E-2985-D489FD42DCF6}"/>
              </a:ext>
            </a:extLst>
          </p:cNvPr>
          <p:cNvSpPr txBox="1"/>
          <p:nvPr/>
        </p:nvSpPr>
        <p:spPr>
          <a:xfrm>
            <a:off x="6463549" y="370915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Warping</a:t>
            </a:r>
            <a:endParaRPr lang="en-US" altLang="ko-KR" sz="2800" dirty="0">
              <a:latin typeface="Times New Roman" panose="02020603050405020304" pitchFamily="18" charset="0"/>
              <a:cs typeface="Times New Roman" panose="02020603050405020304" pitchFamily="18" charset="0"/>
            </a:endParaRPr>
          </a:p>
        </p:txBody>
      </p:sp>
      <p:sp>
        <p:nvSpPr>
          <p:cNvPr id="32" name="화살표: 아래쪽 31">
            <a:extLst>
              <a:ext uri="{FF2B5EF4-FFF2-40B4-BE49-F238E27FC236}">
                <a16:creationId xmlns:a16="http://schemas.microsoft.com/office/drawing/2014/main" id="{E72EAD9C-C989-02CE-7BBE-09CB7FC6E47D}"/>
              </a:ext>
            </a:extLst>
          </p:cNvPr>
          <p:cNvSpPr/>
          <p:nvPr/>
        </p:nvSpPr>
        <p:spPr>
          <a:xfrm>
            <a:off x="5889787" y="4047711"/>
            <a:ext cx="412419" cy="7694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1E2DB040-8080-C7E6-8D78-3D49B821FD5D}"/>
              </a:ext>
            </a:extLst>
          </p:cNvPr>
          <p:cNvSpPr txBox="1"/>
          <p:nvPr/>
        </p:nvSpPr>
        <p:spPr>
          <a:xfrm>
            <a:off x="4910518" y="1306546"/>
            <a:ext cx="2370953" cy="400110"/>
          </a:xfrm>
          <a:prstGeom prst="rect">
            <a:avLst/>
          </a:prstGeom>
          <a:noFill/>
        </p:spPr>
        <p:txBody>
          <a:bodyPr wrap="square" rtlCol="0">
            <a:spAutoFit/>
          </a:bodyPr>
          <a:lstStyle/>
          <a:p>
            <a:pPr algn="ctr"/>
            <a:r>
              <a:rPr lang="en-US" altLang="ko-KR" sz="2000" dirty="0">
                <a:latin typeface="Times New Roman" panose="02020603050405020304" pitchFamily="18" charset="0"/>
                <a:cs typeface="Times New Roman" panose="02020603050405020304" pitchFamily="18" charset="0"/>
              </a:rPr>
              <a:t>Original</a:t>
            </a:r>
            <a:endParaRPr lang="en-US" altLang="ko-KR" sz="2800" dirty="0">
              <a:latin typeface="Times New Roman" panose="02020603050405020304" pitchFamily="18" charset="0"/>
              <a:cs typeface="Times New Roman" panose="02020603050405020304" pitchFamily="18" charset="0"/>
            </a:endParaRPr>
          </a:p>
        </p:txBody>
      </p:sp>
      <p:pic>
        <p:nvPicPr>
          <p:cNvPr id="2" name="그림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1778" y="5108207"/>
            <a:ext cx="1910400" cy="1432800"/>
          </a:xfrm>
          <a:prstGeom prst="rect">
            <a:avLst/>
          </a:prstGeom>
        </p:spPr>
      </p:pic>
    </p:spTree>
    <p:extLst>
      <p:ext uri="{BB962C8B-B14F-4D97-AF65-F5344CB8AC3E}">
        <p14:creationId xmlns:p14="http://schemas.microsoft.com/office/powerpoint/2010/main" val="2807798252"/>
      </p:ext>
    </p:extLst>
  </p:cSld>
  <p:clrMapOvr>
    <a:masterClrMapping/>
  </p:clrMapOvr>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What is a disparity</a:t>
            </a:r>
          </a:p>
        </p:txBody>
      </p:sp>
      <p:grpSp>
        <p:nvGrpSpPr>
          <p:cNvPr id="26" name="그룹 25"/>
          <p:cNvGrpSpPr/>
          <p:nvPr/>
        </p:nvGrpSpPr>
        <p:grpSpPr>
          <a:xfrm>
            <a:off x="4307803" y="5417061"/>
            <a:ext cx="7050790" cy="655448"/>
            <a:chOff x="326353" y="5378961"/>
            <a:chExt cx="7050790" cy="655448"/>
          </a:xfrm>
        </p:grpSpPr>
        <p:pic>
          <p:nvPicPr>
            <p:cNvPr id="7" name="그림 6"/>
            <p:cNvPicPr>
              <a:picLocks noChangeAspect="1"/>
            </p:cNvPicPr>
            <p:nvPr/>
          </p:nvPicPr>
          <p:blipFill>
            <a:blip r:embed="rId2"/>
            <a:stretch>
              <a:fillRect/>
            </a:stretch>
          </p:blipFill>
          <p:spPr>
            <a:xfrm>
              <a:off x="326353" y="5423636"/>
              <a:ext cx="3422546" cy="596443"/>
            </a:xfrm>
            <a:prstGeom prst="rect">
              <a:avLst/>
            </a:prstGeom>
          </p:spPr>
        </p:pic>
        <p:pic>
          <p:nvPicPr>
            <p:cNvPr id="8" name="그림 7"/>
            <p:cNvPicPr>
              <a:picLocks noChangeAspect="1"/>
            </p:cNvPicPr>
            <p:nvPr/>
          </p:nvPicPr>
          <p:blipFill>
            <a:blip r:embed="rId3"/>
            <a:stretch>
              <a:fillRect/>
            </a:stretch>
          </p:blipFill>
          <p:spPr>
            <a:xfrm>
              <a:off x="3962203" y="5414013"/>
              <a:ext cx="3414940" cy="597454"/>
            </a:xfrm>
            <a:prstGeom prst="rect">
              <a:avLst/>
            </a:prstGeom>
          </p:spPr>
        </p:pic>
        <p:cxnSp>
          <p:nvCxnSpPr>
            <p:cNvPr id="9" name="직선 연결선 8"/>
            <p:cNvCxnSpPr/>
            <p:nvPr/>
          </p:nvCxnSpPr>
          <p:spPr>
            <a:xfrm flipV="1">
              <a:off x="5857051" y="5509286"/>
              <a:ext cx="0" cy="140077"/>
            </a:xfrm>
            <a:prstGeom prst="line">
              <a:avLst/>
            </a:prstGeom>
            <a:ln>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flipV="1">
              <a:off x="5141705" y="5509286"/>
              <a:ext cx="0" cy="140077"/>
            </a:xfrm>
            <a:prstGeom prst="line">
              <a:avLst/>
            </a:prstGeom>
            <a:ln>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a:off x="5154434" y="5577779"/>
              <a:ext cx="694570" cy="0"/>
            </a:xfrm>
            <a:prstGeom prst="straightConnector1">
              <a:avLst/>
            </a:prstGeom>
            <a:ln>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67399" y="5378961"/>
              <a:ext cx="398628" cy="262813"/>
            </a:xfrm>
            <a:prstGeom prst="rect">
              <a:avLst/>
            </a:prstGeom>
            <a:noFill/>
          </p:spPr>
          <p:txBody>
            <a:bodyPr wrap="square" rtlCol="0">
              <a:spAutoFit/>
            </a:bodyPr>
            <a:lstStyle/>
            <a:p>
              <a:r>
                <a:rPr lang="en-US" altLang="ko-KR" dirty="0">
                  <a:solidFill>
                    <a:srgbClr val="00FF00"/>
                  </a:solidFill>
                </a:rPr>
                <a:t>d</a:t>
              </a:r>
              <a:endParaRPr lang="ko-KR" altLang="en-US" dirty="0">
                <a:solidFill>
                  <a:srgbClr val="00FF00"/>
                </a:solidFill>
              </a:endParaRPr>
            </a:p>
          </p:txBody>
        </p:sp>
        <p:sp>
          <p:nvSpPr>
            <p:cNvPr id="13" name="직사각형 12"/>
            <p:cNvSpPr/>
            <p:nvPr/>
          </p:nvSpPr>
          <p:spPr>
            <a:xfrm>
              <a:off x="5775141" y="5653881"/>
              <a:ext cx="163820" cy="1310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꺾인 연결선 13"/>
            <p:cNvCxnSpPr>
              <a:stCxn id="13" idx="2"/>
              <a:endCxn id="15" idx="2"/>
            </p:cNvCxnSpPr>
            <p:nvPr/>
          </p:nvCxnSpPr>
          <p:spPr>
            <a:xfrm rot="5400000">
              <a:off x="3957684" y="3884610"/>
              <a:ext cx="9037" cy="3800619"/>
            </a:xfrm>
            <a:prstGeom prst="bentConnector3">
              <a:avLst>
                <a:gd name="adj1" fmla="val 5400000"/>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직사각형 14"/>
            <p:cNvSpPr/>
            <p:nvPr/>
          </p:nvSpPr>
          <p:spPr>
            <a:xfrm>
              <a:off x="1974523" y="5653881"/>
              <a:ext cx="163820" cy="131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703785" y="5771597"/>
              <a:ext cx="1610894" cy="262812"/>
            </a:xfrm>
            <a:prstGeom prst="rect">
              <a:avLst/>
            </a:prstGeom>
            <a:noFill/>
          </p:spPr>
          <p:txBody>
            <a:bodyPr wrap="square" rtlCol="0">
              <a:spAutoFit/>
            </a:bodyPr>
            <a:lstStyle/>
            <a:p>
              <a:r>
                <a:rPr lang="en-US" altLang="ko-KR" b="1" dirty="0">
                  <a:solidFill>
                    <a:srgbClr val="00FF00"/>
                  </a:solidFill>
                  <a:latin typeface="Calibri" panose="020F0502020204030204" pitchFamily="34" charset="0"/>
                </a:rPr>
                <a:t>Disparity</a:t>
              </a:r>
              <a:endParaRPr lang="ko-KR" altLang="en-US" b="1" dirty="0">
                <a:solidFill>
                  <a:srgbClr val="00FF00"/>
                </a:solidFill>
                <a:latin typeface="Calibri" panose="020F0502020204030204" pitchFamily="34" charset="0"/>
              </a:endParaRPr>
            </a:p>
          </p:txBody>
        </p:sp>
      </p:grpSp>
      <p:pic>
        <p:nvPicPr>
          <p:cNvPr id="17" name="그림 16"/>
          <p:cNvPicPr>
            <a:picLocks noChangeAspect="1"/>
          </p:cNvPicPr>
          <p:nvPr/>
        </p:nvPicPr>
        <p:blipFill>
          <a:blip r:embed="rId4"/>
          <a:stretch>
            <a:fillRect/>
          </a:stretch>
        </p:blipFill>
        <p:spPr>
          <a:xfrm>
            <a:off x="4307803" y="2528790"/>
            <a:ext cx="3422546" cy="2850852"/>
          </a:xfrm>
          <a:prstGeom prst="rect">
            <a:avLst/>
          </a:prstGeom>
        </p:spPr>
      </p:pic>
      <p:pic>
        <p:nvPicPr>
          <p:cNvPr id="18" name="그림 17"/>
          <p:cNvPicPr>
            <a:picLocks noChangeAspect="1"/>
          </p:cNvPicPr>
          <p:nvPr/>
        </p:nvPicPr>
        <p:blipFill>
          <a:blip r:embed="rId3"/>
          <a:stretch>
            <a:fillRect/>
          </a:stretch>
        </p:blipFill>
        <p:spPr>
          <a:xfrm>
            <a:off x="4871587" y="3366038"/>
            <a:ext cx="1271562" cy="286058"/>
          </a:xfrm>
          <a:prstGeom prst="rect">
            <a:avLst/>
          </a:prstGeom>
          <a:ln w="57150">
            <a:solidFill>
              <a:srgbClr val="FF0000"/>
            </a:solidFill>
          </a:ln>
        </p:spPr>
      </p:pic>
      <mc:AlternateContent xmlns:mc="http://schemas.openxmlformats.org/markup-compatibility/2006" xmlns:a14="http://schemas.microsoft.com/office/drawing/2010/main">
        <mc:Choice Requires="a14">
          <p:sp>
            <p:nvSpPr>
              <p:cNvPr id="19" name="직사각형 18"/>
              <p:cNvSpPr/>
              <p:nvPr/>
            </p:nvSpPr>
            <p:spPr>
              <a:xfrm>
                <a:off x="7927657" y="5535353"/>
                <a:ext cx="7232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b="1" i="1" dirty="0" smtClean="0">
                              <a:solidFill>
                                <a:srgbClr val="00FF00"/>
                              </a:solidFill>
                              <a:latin typeface="Cambria Math" panose="02040503050406030204" pitchFamily="18" charset="0"/>
                            </a:rPr>
                          </m:ctrlPr>
                        </m:sSubPr>
                        <m:e>
                          <m:r>
                            <a:rPr lang="en-US" altLang="ko-KR" b="1" dirty="0">
                              <a:solidFill>
                                <a:srgbClr val="00FF00"/>
                              </a:solidFill>
                              <a:latin typeface="Cambria Math" panose="02040503050406030204" pitchFamily="18" charset="0"/>
                            </a:rPr>
                            <m:t>𝒅</m:t>
                          </m:r>
                        </m:e>
                        <m:sub>
                          <m:r>
                            <a:rPr lang="en-US" altLang="ko-KR" b="1" dirty="0">
                              <a:solidFill>
                                <a:srgbClr val="00FF00"/>
                              </a:solidFill>
                              <a:latin typeface="Cambria Math" panose="02040503050406030204" pitchFamily="18" charset="0"/>
                            </a:rPr>
                            <m:t>𝒎𝒊𝒏</m:t>
                          </m:r>
                        </m:sub>
                      </m:sSub>
                    </m:oMath>
                  </m:oMathPara>
                </a14:m>
                <a:endParaRPr lang="ko-KR" altLang="en-US" b="1" dirty="0">
                  <a:solidFill>
                    <a:srgbClr val="00FF00"/>
                  </a:solidFill>
                  <a:latin typeface="Calibri" panose="020F0502020204030204" pitchFamily="34" charset="0"/>
                </a:endParaRPr>
              </a:p>
            </p:txBody>
          </p:sp>
        </mc:Choice>
        <mc:Fallback xmlns="">
          <p:sp>
            <p:nvSpPr>
              <p:cNvPr id="19" name="직사각형 18"/>
              <p:cNvSpPr>
                <a:spLocks noRot="1" noChangeAspect="1" noMove="1" noResize="1" noEditPoints="1" noAdjustHandles="1" noChangeArrowheads="1" noChangeShapeType="1" noTextEdit="1"/>
              </p:cNvSpPr>
              <p:nvPr/>
            </p:nvSpPr>
            <p:spPr>
              <a:xfrm>
                <a:off x="7927657" y="5535353"/>
                <a:ext cx="723211"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p:cNvSpPr/>
              <p:nvPr/>
            </p:nvSpPr>
            <p:spPr>
              <a:xfrm>
                <a:off x="10755871" y="5579289"/>
                <a:ext cx="729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b="1" i="1" dirty="0" smtClean="0">
                              <a:solidFill>
                                <a:srgbClr val="00FF00"/>
                              </a:solidFill>
                              <a:latin typeface="Cambria Math" panose="02040503050406030204" pitchFamily="18" charset="0"/>
                            </a:rPr>
                          </m:ctrlPr>
                        </m:sSubPr>
                        <m:e>
                          <m:r>
                            <a:rPr lang="en-US" altLang="ko-KR" b="1" dirty="0">
                              <a:solidFill>
                                <a:srgbClr val="00FF00"/>
                              </a:solidFill>
                              <a:latin typeface="Cambria Math" panose="02040503050406030204" pitchFamily="18" charset="0"/>
                            </a:rPr>
                            <m:t>𝒅</m:t>
                          </m:r>
                        </m:e>
                        <m:sub>
                          <m:r>
                            <a:rPr lang="en-US" altLang="ko-KR" b="1" i="0" dirty="0" smtClean="0">
                              <a:solidFill>
                                <a:srgbClr val="00FF00"/>
                              </a:solidFill>
                              <a:latin typeface="Cambria Math" panose="02040503050406030204" pitchFamily="18" charset="0"/>
                            </a:rPr>
                            <m:t>𝐦𝐚𝐱</m:t>
                          </m:r>
                        </m:sub>
                      </m:sSub>
                    </m:oMath>
                  </m:oMathPara>
                </a14:m>
                <a:endParaRPr lang="ko-KR" altLang="en-US" b="1" dirty="0">
                  <a:solidFill>
                    <a:srgbClr val="00FF00"/>
                  </a:solidFill>
                  <a:latin typeface="Calibri" panose="020F0502020204030204" pitchFamily="34" charset="0"/>
                </a:endParaRPr>
              </a:p>
            </p:txBody>
          </p:sp>
        </mc:Choice>
        <mc:Fallback xmlns="">
          <p:sp>
            <p:nvSpPr>
              <p:cNvPr id="20" name="직사각형 19"/>
              <p:cNvSpPr>
                <a:spLocks noRot="1" noChangeAspect="1" noMove="1" noResize="1" noEditPoints="1" noAdjustHandles="1" noChangeArrowheads="1" noChangeShapeType="1" noTextEdit="1"/>
              </p:cNvSpPr>
              <p:nvPr/>
            </p:nvSpPr>
            <p:spPr>
              <a:xfrm>
                <a:off x="10755871" y="5579289"/>
                <a:ext cx="729623" cy="369332"/>
              </a:xfrm>
              <a:prstGeom prst="rect">
                <a:avLst/>
              </a:prstGeom>
              <a:blipFill>
                <a:blip r:embed="rId6"/>
                <a:stretch>
                  <a:fillRect/>
                </a:stretch>
              </a:blipFill>
            </p:spPr>
            <p:txBody>
              <a:bodyPr/>
              <a:lstStyle/>
              <a:p>
                <a:r>
                  <a:rPr lang="ko-KR" altLang="en-US">
                    <a:noFill/>
                  </a:rPr>
                  <a:t> </a:t>
                </a:r>
              </a:p>
            </p:txBody>
          </p:sp>
        </mc:Fallback>
      </mc:AlternateContent>
      <p:pic>
        <p:nvPicPr>
          <p:cNvPr id="21" name="그림 20"/>
          <p:cNvPicPr>
            <a:picLocks noChangeAspect="1"/>
          </p:cNvPicPr>
          <p:nvPr/>
        </p:nvPicPr>
        <p:blipFill rotWithShape="1">
          <a:blip r:embed="rId4"/>
          <a:srcRect l="17303" t="23180" r="62581" b="51883"/>
          <a:stretch/>
        </p:blipFill>
        <p:spPr>
          <a:xfrm>
            <a:off x="8565419" y="2536007"/>
            <a:ext cx="2767807" cy="2857843"/>
          </a:xfrm>
          <a:prstGeom prst="rect">
            <a:avLst/>
          </a:prstGeom>
        </p:spPr>
      </p:pic>
      <p:graphicFrame>
        <p:nvGraphicFramePr>
          <p:cNvPr id="22" name="표 21"/>
          <p:cNvGraphicFramePr>
            <a:graphicFrameLocks noGrp="1"/>
          </p:cNvGraphicFramePr>
          <p:nvPr>
            <p:extLst>
              <p:ext uri="{D42A27DB-BD31-4B8C-83A1-F6EECF244321}">
                <p14:modId xmlns:p14="http://schemas.microsoft.com/office/powerpoint/2010/main" val="441837719"/>
              </p:ext>
            </p:extLst>
          </p:nvPr>
        </p:nvGraphicFramePr>
        <p:xfrm>
          <a:off x="8565419" y="2527635"/>
          <a:ext cx="2767807" cy="2854551"/>
        </p:xfrm>
        <a:graphic>
          <a:graphicData uri="http://schemas.openxmlformats.org/drawingml/2006/table">
            <a:tbl>
              <a:tblPr firstRow="1" bandRow="1">
                <a:tableStyleId>{5C22544A-7EE6-4342-B048-85BDC9FD1C3A}</a:tableStyleId>
              </a:tblPr>
              <a:tblGrid>
                <a:gridCol w="395401">
                  <a:extLst>
                    <a:ext uri="{9D8B030D-6E8A-4147-A177-3AD203B41FA5}">
                      <a16:colId xmlns:a16="http://schemas.microsoft.com/office/drawing/2014/main" val="20000"/>
                    </a:ext>
                  </a:extLst>
                </a:gridCol>
                <a:gridCol w="395401">
                  <a:extLst>
                    <a:ext uri="{9D8B030D-6E8A-4147-A177-3AD203B41FA5}">
                      <a16:colId xmlns:a16="http://schemas.microsoft.com/office/drawing/2014/main" val="20001"/>
                    </a:ext>
                  </a:extLst>
                </a:gridCol>
                <a:gridCol w="395401">
                  <a:extLst>
                    <a:ext uri="{9D8B030D-6E8A-4147-A177-3AD203B41FA5}">
                      <a16:colId xmlns:a16="http://schemas.microsoft.com/office/drawing/2014/main" val="20002"/>
                    </a:ext>
                  </a:extLst>
                </a:gridCol>
                <a:gridCol w="395401">
                  <a:extLst>
                    <a:ext uri="{9D8B030D-6E8A-4147-A177-3AD203B41FA5}">
                      <a16:colId xmlns:a16="http://schemas.microsoft.com/office/drawing/2014/main" val="20003"/>
                    </a:ext>
                  </a:extLst>
                </a:gridCol>
                <a:gridCol w="395401">
                  <a:extLst>
                    <a:ext uri="{9D8B030D-6E8A-4147-A177-3AD203B41FA5}">
                      <a16:colId xmlns:a16="http://schemas.microsoft.com/office/drawing/2014/main" val="20004"/>
                    </a:ext>
                  </a:extLst>
                </a:gridCol>
                <a:gridCol w="395401">
                  <a:extLst>
                    <a:ext uri="{9D8B030D-6E8A-4147-A177-3AD203B41FA5}">
                      <a16:colId xmlns:a16="http://schemas.microsoft.com/office/drawing/2014/main" val="20005"/>
                    </a:ext>
                  </a:extLst>
                </a:gridCol>
                <a:gridCol w="395401">
                  <a:extLst>
                    <a:ext uri="{9D8B030D-6E8A-4147-A177-3AD203B41FA5}">
                      <a16:colId xmlns:a16="http://schemas.microsoft.com/office/drawing/2014/main" val="20006"/>
                    </a:ext>
                  </a:extLst>
                </a:gridCol>
              </a:tblGrid>
              <a:tr h="407793">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7793">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7793">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0" dirty="0"/>
                    </a:p>
                  </a:txBody>
                  <a:tcPr marL="100432" marR="100432" marT="50216" marB="50216">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23" name="표 22"/>
          <p:cNvGraphicFramePr>
            <a:graphicFrameLocks noGrp="1"/>
          </p:cNvGraphicFramePr>
          <p:nvPr>
            <p:extLst>
              <p:ext uri="{D42A27DB-BD31-4B8C-83A1-F6EECF244321}">
                <p14:modId xmlns:p14="http://schemas.microsoft.com/office/powerpoint/2010/main" val="1629083772"/>
              </p:ext>
            </p:extLst>
          </p:nvPr>
        </p:nvGraphicFramePr>
        <p:xfrm>
          <a:off x="5088233" y="3366038"/>
          <a:ext cx="318696" cy="286055"/>
        </p:xfrm>
        <a:graphic>
          <a:graphicData uri="http://schemas.openxmlformats.org/drawingml/2006/table">
            <a:tbl>
              <a:tblPr firstRow="1" bandRow="1">
                <a:tableStyleId>{5C22544A-7EE6-4342-B048-85BDC9FD1C3A}</a:tableStyleId>
              </a:tblPr>
              <a:tblGrid>
                <a:gridCol w="45528">
                  <a:extLst>
                    <a:ext uri="{9D8B030D-6E8A-4147-A177-3AD203B41FA5}">
                      <a16:colId xmlns:a16="http://schemas.microsoft.com/office/drawing/2014/main" val="20000"/>
                    </a:ext>
                  </a:extLst>
                </a:gridCol>
                <a:gridCol w="45528">
                  <a:extLst>
                    <a:ext uri="{9D8B030D-6E8A-4147-A177-3AD203B41FA5}">
                      <a16:colId xmlns:a16="http://schemas.microsoft.com/office/drawing/2014/main" val="20001"/>
                    </a:ext>
                  </a:extLst>
                </a:gridCol>
                <a:gridCol w="45528">
                  <a:extLst>
                    <a:ext uri="{9D8B030D-6E8A-4147-A177-3AD203B41FA5}">
                      <a16:colId xmlns:a16="http://schemas.microsoft.com/office/drawing/2014/main" val="20002"/>
                    </a:ext>
                  </a:extLst>
                </a:gridCol>
                <a:gridCol w="45528">
                  <a:extLst>
                    <a:ext uri="{9D8B030D-6E8A-4147-A177-3AD203B41FA5}">
                      <a16:colId xmlns:a16="http://schemas.microsoft.com/office/drawing/2014/main" val="20003"/>
                    </a:ext>
                  </a:extLst>
                </a:gridCol>
                <a:gridCol w="45528">
                  <a:extLst>
                    <a:ext uri="{9D8B030D-6E8A-4147-A177-3AD203B41FA5}">
                      <a16:colId xmlns:a16="http://schemas.microsoft.com/office/drawing/2014/main" val="20004"/>
                    </a:ext>
                  </a:extLst>
                </a:gridCol>
                <a:gridCol w="45528">
                  <a:extLst>
                    <a:ext uri="{9D8B030D-6E8A-4147-A177-3AD203B41FA5}">
                      <a16:colId xmlns:a16="http://schemas.microsoft.com/office/drawing/2014/main" val="20005"/>
                    </a:ext>
                  </a:extLst>
                </a:gridCol>
                <a:gridCol w="45528">
                  <a:extLst>
                    <a:ext uri="{9D8B030D-6E8A-4147-A177-3AD203B41FA5}">
                      <a16:colId xmlns:a16="http://schemas.microsoft.com/office/drawing/2014/main" val="20006"/>
                    </a:ext>
                  </a:extLst>
                </a:gridCol>
              </a:tblGrid>
              <a:tr h="40865">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865">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865">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200" dirty="0"/>
                    </a:p>
                  </a:txBody>
                  <a:tcPr marL="10064" marR="10064" marT="5033" marB="503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cxnSp>
        <p:nvCxnSpPr>
          <p:cNvPr id="24" name="직선 연결선 23"/>
          <p:cNvCxnSpPr/>
          <p:nvPr/>
        </p:nvCxnSpPr>
        <p:spPr>
          <a:xfrm flipV="1">
            <a:off x="5089049" y="2527637"/>
            <a:ext cx="3476370" cy="832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5086509" y="3657176"/>
            <a:ext cx="3477260" cy="17322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A40517-67BA-7D18-3E71-57AFBD457967}"/>
              </a:ext>
            </a:extLst>
          </p:cNvPr>
          <p:cNvSpPr txBox="1"/>
          <p:nvPr/>
        </p:nvSpPr>
        <p:spPr>
          <a:xfrm>
            <a:off x="190499" y="1105819"/>
            <a:ext cx="6221876" cy="1569660"/>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the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difference</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in image location of an object seen by the </a:t>
            </a:r>
            <a:r>
              <a:rPr lang="en-US" altLang="ko-KR" sz="2400" b="1" dirty="0">
                <a:latin typeface="Times New Roman" panose="02020603050405020304" pitchFamily="18" charset="0"/>
                <a:ea typeface="Tahoma" panose="020B0604030504040204" pitchFamily="34" charset="0"/>
                <a:cs typeface="Times New Roman" panose="02020603050405020304" pitchFamily="18" charset="0"/>
              </a:rPr>
              <a:t>left and right eyes</a:t>
            </a:r>
            <a:r>
              <a:rPr lang="en-US" altLang="ko-KR" sz="2400" dirty="0">
                <a:latin typeface="Times New Roman" panose="02020603050405020304" pitchFamily="18" charset="0"/>
                <a:ea typeface="Tahoma" panose="020B0604030504040204" pitchFamily="34" charset="0"/>
                <a:cs typeface="Times New Roman" panose="02020603050405020304" pitchFamily="18" charset="0"/>
              </a:rPr>
              <a:t>, resulting from the eyes' horizontal separation, used to infer depth</a:t>
            </a:r>
            <a:endParaRPr lang="en-US" altLang="ko-KR"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Box 27"/>
              <p:cNvSpPr txBox="1"/>
              <p:nvPr/>
            </p:nvSpPr>
            <p:spPr>
              <a:xfrm>
                <a:off x="595016" y="2826753"/>
                <a:ext cx="756169"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𝑑</m:t>
                      </m:r>
                      <m:r>
                        <a:rPr lang="ko-KR" altLang="en-US" i="0">
                          <a:latin typeface="Cambria Math" panose="02040503050406030204" pitchFamily="18" charset="0"/>
                        </a:rPr>
                        <m:t>=</m:t>
                      </m:r>
                      <m:f>
                        <m:fPr>
                          <m:ctrlPr>
                            <a:rPr lang="ko-KR" altLang="en-US" i="1">
                              <a:latin typeface="Cambria Math" panose="02040503050406030204" pitchFamily="18" charset="0"/>
                            </a:rPr>
                          </m:ctrlPr>
                        </m:fPr>
                        <m:num>
                          <m:r>
                            <a:rPr lang="ko-KR" altLang="en-US" i="1">
                              <a:latin typeface="Cambria Math" panose="02040503050406030204" pitchFamily="18" charset="0"/>
                            </a:rPr>
                            <m:t>𝑓𝑏</m:t>
                          </m:r>
                        </m:num>
                        <m:den>
                          <m:r>
                            <a:rPr lang="ko-KR" altLang="en-US" i="1">
                              <a:latin typeface="Cambria Math" panose="02040503050406030204" pitchFamily="18" charset="0"/>
                            </a:rPr>
                            <m:t>𝑧</m:t>
                          </m:r>
                        </m:den>
                      </m:f>
                    </m:oMath>
                  </m:oMathPara>
                </a14:m>
                <a:endParaRPr lang="ko-KR" alt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95016" y="2826753"/>
                <a:ext cx="756169" cy="52475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1C539F2-8397-4C29-0BAC-688DBEA3594A}"/>
                  </a:ext>
                </a:extLst>
              </p:cNvPr>
              <p:cNvSpPr txBox="1"/>
              <p:nvPr/>
            </p:nvSpPr>
            <p:spPr>
              <a:xfrm>
                <a:off x="531516" y="342370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𝑑</m:t>
                    </m:r>
                  </m:oMath>
                </a14:m>
                <a:r>
                  <a:rPr lang="en-US" altLang="ko-KR" dirty="0"/>
                  <a:t>: depth</a:t>
                </a:r>
                <a:endParaRPr lang="ko-KR" altLang="en-US" dirty="0"/>
              </a:p>
            </p:txBody>
          </p:sp>
        </mc:Choice>
        <mc:Fallback xmlns="">
          <p:sp>
            <p:nvSpPr>
              <p:cNvPr id="29" name="TextBox 28">
                <a:extLst>
                  <a:ext uri="{FF2B5EF4-FFF2-40B4-BE49-F238E27FC236}">
                    <a16:creationId xmlns:a16="http://schemas.microsoft.com/office/drawing/2014/main" id="{11C539F2-8397-4C29-0BAC-688DBEA3594A}"/>
                  </a:ext>
                </a:extLst>
              </p:cNvPr>
              <p:cNvSpPr txBox="1">
                <a:spLocks noRot="1" noChangeAspect="1" noMove="1" noResize="1" noEditPoints="1" noAdjustHandles="1" noChangeArrowheads="1" noChangeShapeType="1" noTextEdit="1"/>
              </p:cNvSpPr>
              <p:nvPr/>
            </p:nvSpPr>
            <p:spPr>
              <a:xfrm>
                <a:off x="531516" y="3423700"/>
                <a:ext cx="6096000" cy="369332"/>
              </a:xfrm>
              <a:prstGeom prst="rect">
                <a:avLst/>
              </a:prstGeom>
              <a:blipFill>
                <a:blip r:embed="rId8"/>
                <a:stretch>
                  <a:fillRect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30D6289-FCC1-6245-D28B-E48A0A922266}"/>
                  </a:ext>
                </a:extLst>
              </p:cNvPr>
              <p:cNvSpPr txBox="1"/>
              <p:nvPr/>
            </p:nvSpPr>
            <p:spPr>
              <a:xfrm>
                <a:off x="531516" y="386522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𝑓</m:t>
                    </m:r>
                  </m:oMath>
                </a14:m>
                <a:r>
                  <a:rPr lang="en-US" altLang="ko-KR" dirty="0"/>
                  <a:t>: focal length(pixel)</a:t>
                </a:r>
                <a:endParaRPr lang="ko-KR" altLang="en-US" dirty="0"/>
              </a:p>
            </p:txBody>
          </p:sp>
        </mc:Choice>
        <mc:Fallback xmlns="">
          <p:sp>
            <p:nvSpPr>
              <p:cNvPr id="30" name="TextBox 29">
                <a:extLst>
                  <a:ext uri="{FF2B5EF4-FFF2-40B4-BE49-F238E27FC236}">
                    <a16:creationId xmlns:a16="http://schemas.microsoft.com/office/drawing/2014/main" id="{430D6289-FCC1-6245-D28B-E48A0A922266}"/>
                  </a:ext>
                </a:extLst>
              </p:cNvPr>
              <p:cNvSpPr txBox="1">
                <a:spLocks noRot="1" noChangeAspect="1" noMove="1" noResize="1" noEditPoints="1" noAdjustHandles="1" noChangeArrowheads="1" noChangeShapeType="1" noTextEdit="1"/>
              </p:cNvSpPr>
              <p:nvPr/>
            </p:nvSpPr>
            <p:spPr>
              <a:xfrm>
                <a:off x="531516" y="3865220"/>
                <a:ext cx="6096000" cy="369332"/>
              </a:xfrm>
              <a:prstGeom prst="rect">
                <a:avLst/>
              </a:prstGeom>
              <a:blipFill>
                <a:blip r:embed="rId9"/>
                <a:stretch>
                  <a:fillRect l="-300"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A47871E-3213-2138-5135-93A19487EF8D}"/>
                  </a:ext>
                </a:extLst>
              </p:cNvPr>
              <p:cNvSpPr txBox="1"/>
              <p:nvPr/>
            </p:nvSpPr>
            <p:spPr>
              <a:xfrm>
                <a:off x="531516" y="4306740"/>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𝑏</m:t>
                    </m:r>
                  </m:oMath>
                </a14:m>
                <a:r>
                  <a:rPr lang="en-US" altLang="ko-KR" dirty="0"/>
                  <a:t>: baseline</a:t>
                </a:r>
                <a:endParaRPr lang="ko-KR" altLang="en-US" dirty="0"/>
              </a:p>
            </p:txBody>
          </p:sp>
        </mc:Choice>
        <mc:Fallback xmlns="">
          <p:sp>
            <p:nvSpPr>
              <p:cNvPr id="31" name="TextBox 30">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531516" y="4306740"/>
                <a:ext cx="6096000" cy="369332"/>
              </a:xfrm>
              <a:prstGeom prst="rect">
                <a:avLst/>
              </a:prstGeom>
              <a:blipFill>
                <a:blip r:embed="rId10"/>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47871E-3213-2138-5135-93A19487EF8D}"/>
                  </a:ext>
                </a:extLst>
              </p:cNvPr>
              <p:cNvSpPr txBox="1"/>
              <p:nvPr/>
            </p:nvSpPr>
            <p:spPr>
              <a:xfrm>
                <a:off x="531516" y="4743575"/>
                <a:ext cx="6096000" cy="369332"/>
              </a:xfrm>
              <a:prstGeom prst="rect">
                <a:avLst/>
              </a:prstGeom>
              <a:noFill/>
            </p:spPr>
            <p:txBody>
              <a:bodyPr wrap="square">
                <a:spAutoFit/>
              </a:bodyPr>
              <a:lstStyle/>
              <a:p>
                <a14:m>
                  <m:oMath xmlns:m="http://schemas.openxmlformats.org/officeDocument/2006/math">
                    <m:r>
                      <a:rPr lang="en-US" altLang="ko-KR" b="0" i="1" smtClean="0">
                        <a:latin typeface="Cambria Math" panose="02040503050406030204" pitchFamily="18" charset="0"/>
                      </a:rPr>
                      <m:t>𝑧</m:t>
                    </m:r>
                  </m:oMath>
                </a14:m>
                <a:r>
                  <a:rPr lang="en-US" altLang="ko-KR" dirty="0"/>
                  <a:t>: disparity</a:t>
                </a:r>
                <a:endParaRPr lang="ko-KR" altLang="en-US" dirty="0"/>
              </a:p>
            </p:txBody>
          </p:sp>
        </mc:Choice>
        <mc:Fallback xmlns="">
          <p:sp>
            <p:nvSpPr>
              <p:cNvPr id="32" name="TextBox 31">
                <a:extLst>
                  <a:ext uri="{FF2B5EF4-FFF2-40B4-BE49-F238E27FC236}">
                    <a16:creationId xmlns:a16="http://schemas.microsoft.com/office/drawing/2014/main" id="{DA47871E-3213-2138-5135-93A19487EF8D}"/>
                  </a:ext>
                </a:extLst>
              </p:cNvPr>
              <p:cNvSpPr txBox="1">
                <a:spLocks noRot="1" noChangeAspect="1" noMove="1" noResize="1" noEditPoints="1" noAdjustHandles="1" noChangeArrowheads="1" noChangeShapeType="1" noTextEdit="1"/>
              </p:cNvSpPr>
              <p:nvPr/>
            </p:nvSpPr>
            <p:spPr>
              <a:xfrm>
                <a:off x="531516" y="4743575"/>
                <a:ext cx="6096000" cy="369332"/>
              </a:xfrm>
              <a:prstGeom prst="rect">
                <a:avLst/>
              </a:prstGeom>
              <a:blipFill>
                <a:blip r:embed="rId11"/>
                <a:stretch>
                  <a:fillRect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8945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Overview of PA1</a:t>
            </a:r>
          </a:p>
        </p:txBody>
      </p:sp>
      <p:graphicFrame>
        <p:nvGraphicFramePr>
          <p:cNvPr id="2" name="다이어그램 1"/>
          <p:cNvGraphicFramePr/>
          <p:nvPr>
            <p:extLst>
              <p:ext uri="{D42A27DB-BD31-4B8C-83A1-F6EECF244321}">
                <p14:modId xmlns:p14="http://schemas.microsoft.com/office/powerpoint/2010/main" val="2159571883"/>
              </p:ext>
            </p:extLst>
          </p:nvPr>
        </p:nvGraphicFramePr>
        <p:xfrm>
          <a:off x="304800" y="1005417"/>
          <a:ext cx="11582400" cy="110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직선 연결선 3"/>
          <p:cNvCxnSpPr>
            <a:cxnSpLocks/>
          </p:cNvCxnSpPr>
          <p:nvPr/>
        </p:nvCxnSpPr>
        <p:spPr>
          <a:xfrm>
            <a:off x="3975894" y="2108200"/>
            <a:ext cx="0" cy="4654550"/>
          </a:xfrm>
          <a:prstGeom prst="line">
            <a:avLst/>
          </a:prstGeom>
          <a:ln w="285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직선 연결선 8"/>
          <p:cNvCxnSpPr>
            <a:cxnSpLocks/>
          </p:cNvCxnSpPr>
          <p:nvPr/>
        </p:nvCxnSpPr>
        <p:spPr>
          <a:xfrm>
            <a:off x="7696994" y="2108200"/>
            <a:ext cx="0" cy="4654550"/>
          </a:xfrm>
          <a:prstGeom prst="line">
            <a:avLst/>
          </a:prstGeom>
          <a:ln w="28575">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304800" y="2242575"/>
            <a:ext cx="2070100" cy="997700"/>
            <a:chOff x="3364930" y="1324865"/>
            <a:chExt cx="7351899" cy="3543300"/>
          </a:xfrm>
        </p:grpSpPr>
        <p:pic>
          <p:nvPicPr>
            <p:cNvPr id="11" name="그림 10" descr="라인, 사각형, 직사각형, 디자인이(가) 표시된 사진&#10;&#10;자동 생성된 설명">
              <a:extLst>
                <a:ext uri="{FF2B5EF4-FFF2-40B4-BE49-F238E27FC236}">
                  <a16:creationId xmlns:a16="http://schemas.microsoft.com/office/drawing/2014/main" id="{ADC354AE-376B-9DC6-8D77-95ABD1CC4940}"/>
                </a:ext>
              </a:extLst>
            </p:cNvPr>
            <p:cNvPicPr>
              <a:picLocks noChangeAspect="1"/>
            </p:cNvPicPr>
            <p:nvPr/>
          </p:nvPicPr>
          <p:blipFill>
            <a:blip r:embed="rId7"/>
            <a:stretch>
              <a:fillRect/>
            </a:stretch>
          </p:blipFill>
          <p:spPr>
            <a:xfrm>
              <a:off x="3364930" y="1324865"/>
              <a:ext cx="3492500" cy="3543300"/>
            </a:xfrm>
            <a:prstGeom prst="rect">
              <a:avLst/>
            </a:prstGeom>
          </p:spPr>
        </p:pic>
        <p:sp>
          <p:nvSpPr>
            <p:cNvPr id="12" name="직사각형 11">
              <a:extLst>
                <a:ext uri="{FF2B5EF4-FFF2-40B4-BE49-F238E27FC236}">
                  <a16:creationId xmlns:a16="http://schemas.microsoft.com/office/drawing/2014/main" id="{9618ACDF-2B3C-A0DF-5993-F407FE418AB0}"/>
                </a:ext>
              </a:extLst>
            </p:cNvPr>
            <p:cNvSpPr/>
            <p:nvPr/>
          </p:nvSpPr>
          <p:spPr>
            <a:xfrm rot="2680810">
              <a:off x="5999741" y="4157534"/>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2109FE2-E32E-9142-D613-89E55393D04C}"/>
                </a:ext>
              </a:extLst>
            </p:cNvPr>
            <p:cNvGrpSpPr/>
            <p:nvPr/>
          </p:nvGrpSpPr>
          <p:grpSpPr>
            <a:xfrm>
              <a:off x="7224329" y="1324865"/>
              <a:ext cx="3492500" cy="3543300"/>
              <a:chOff x="1224586" y="1657350"/>
              <a:chExt cx="3492500" cy="3543300"/>
            </a:xfrm>
          </p:grpSpPr>
          <p:pic>
            <p:nvPicPr>
              <p:cNvPr id="21" name="그림 20" descr="라인, 사각형, 직사각형, 디자인이(가) 표시된 사진&#10;&#10;자동 생성된 설명">
                <a:extLst>
                  <a:ext uri="{FF2B5EF4-FFF2-40B4-BE49-F238E27FC236}">
                    <a16:creationId xmlns:a16="http://schemas.microsoft.com/office/drawing/2014/main" id="{C6927428-C608-D600-81C2-E863644D52CB}"/>
                  </a:ext>
                </a:extLst>
              </p:cNvPr>
              <p:cNvPicPr>
                <a:picLocks noChangeAspect="1"/>
              </p:cNvPicPr>
              <p:nvPr/>
            </p:nvPicPr>
            <p:blipFill>
              <a:blip r:embed="rId7"/>
              <a:stretch>
                <a:fillRect/>
              </a:stretch>
            </p:blipFill>
            <p:spPr>
              <a:xfrm>
                <a:off x="1224586" y="1657350"/>
                <a:ext cx="3492500" cy="3543300"/>
              </a:xfrm>
              <a:prstGeom prst="rect">
                <a:avLst/>
              </a:prstGeom>
            </p:spPr>
          </p:pic>
          <p:sp>
            <p:nvSpPr>
              <p:cNvPr id="22" name="직사각형 21">
                <a:extLst>
                  <a:ext uri="{FF2B5EF4-FFF2-40B4-BE49-F238E27FC236}">
                    <a16:creationId xmlns:a16="http://schemas.microsoft.com/office/drawing/2014/main" id="{07E189FE-D20B-ABC9-602F-38CC67358474}"/>
                  </a:ext>
                </a:extLst>
              </p:cNvPr>
              <p:cNvSpPr/>
              <p:nvPr/>
            </p:nvSpPr>
            <p:spPr>
              <a:xfrm rot="2680810">
                <a:off x="3859397" y="4490019"/>
                <a:ext cx="681071" cy="6684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평행 사변형 13">
              <a:extLst>
                <a:ext uri="{FF2B5EF4-FFF2-40B4-BE49-F238E27FC236}">
                  <a16:creationId xmlns:a16="http://schemas.microsoft.com/office/drawing/2014/main" id="{98F690F4-6926-3FB1-57FD-AB08D5797662}"/>
                </a:ext>
              </a:extLst>
            </p:cNvPr>
            <p:cNvSpPr/>
            <p:nvPr/>
          </p:nvSpPr>
          <p:spPr>
            <a:xfrm>
              <a:off x="4038512" y="1420640"/>
              <a:ext cx="1172955" cy="693684"/>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평행 사변형 14">
              <a:extLst>
                <a:ext uri="{FF2B5EF4-FFF2-40B4-BE49-F238E27FC236}">
                  <a16:creationId xmlns:a16="http://schemas.microsoft.com/office/drawing/2014/main" id="{0F1F890C-36E7-283D-D47E-72088FE8E2CA}"/>
                </a:ext>
              </a:extLst>
            </p:cNvPr>
            <p:cNvSpPr/>
            <p:nvPr/>
          </p:nvSpPr>
          <p:spPr>
            <a:xfrm>
              <a:off x="4524701"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평행 사변형 15">
              <a:extLst>
                <a:ext uri="{FF2B5EF4-FFF2-40B4-BE49-F238E27FC236}">
                  <a16:creationId xmlns:a16="http://schemas.microsoft.com/office/drawing/2014/main" id="{2850A547-7060-E9D2-EE53-1EEB1CC03930}"/>
                </a:ext>
              </a:extLst>
            </p:cNvPr>
            <p:cNvSpPr/>
            <p:nvPr/>
          </p:nvSpPr>
          <p:spPr>
            <a:xfrm>
              <a:off x="5010890"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평행 사변형 16">
              <a:extLst>
                <a:ext uri="{FF2B5EF4-FFF2-40B4-BE49-F238E27FC236}">
                  <a16:creationId xmlns:a16="http://schemas.microsoft.com/office/drawing/2014/main" id="{8BCF2487-4904-663A-2929-1B4CB25E8511}"/>
                </a:ext>
              </a:extLst>
            </p:cNvPr>
            <p:cNvSpPr/>
            <p:nvPr/>
          </p:nvSpPr>
          <p:spPr>
            <a:xfrm>
              <a:off x="9398788" y="1420640"/>
              <a:ext cx="1278036" cy="693684"/>
            </a:xfrm>
            <a:prstGeom prst="parallelogram">
              <a:avLst>
                <a:gd name="adj" fmla="val 107727"/>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평행 사변형 17">
              <a:extLst>
                <a:ext uri="{FF2B5EF4-FFF2-40B4-BE49-F238E27FC236}">
                  <a16:creationId xmlns:a16="http://schemas.microsoft.com/office/drawing/2014/main" id="{8A6C1E98-7D3E-BEA6-F3AD-05A269C40D4D}"/>
                </a:ext>
              </a:extLst>
            </p:cNvPr>
            <p:cNvSpPr/>
            <p:nvPr/>
          </p:nvSpPr>
          <p:spPr>
            <a:xfrm>
              <a:off x="9107977" y="1420640"/>
              <a:ext cx="1229100" cy="45404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평행 사변형 18">
              <a:extLst>
                <a:ext uri="{FF2B5EF4-FFF2-40B4-BE49-F238E27FC236}">
                  <a16:creationId xmlns:a16="http://schemas.microsoft.com/office/drawing/2014/main" id="{C5AAE16F-047C-D17F-697C-33BB38C73E67}"/>
                </a:ext>
              </a:extLst>
            </p:cNvPr>
            <p:cNvSpPr/>
            <p:nvPr/>
          </p:nvSpPr>
          <p:spPr>
            <a:xfrm>
              <a:off x="8864925" y="1420640"/>
              <a:ext cx="1229100" cy="220717"/>
            </a:xfrm>
            <a:prstGeom prst="parallelogram">
              <a:avLst>
                <a:gd name="adj" fmla="val 99545"/>
              </a:avLst>
            </a:prstGeom>
            <a:solidFill>
              <a:srgbClr val="D7E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평행 사변형 19"/>
            <p:cNvSpPr/>
            <p:nvPr/>
          </p:nvSpPr>
          <p:spPr>
            <a:xfrm rot="16200000" flipH="1">
              <a:off x="8917071" y="2431249"/>
              <a:ext cx="2791546" cy="727962"/>
            </a:xfrm>
            <a:prstGeom prst="parallelogram">
              <a:avLst>
                <a:gd name="adj" fmla="val 97279"/>
              </a:avLst>
            </a:prstGeom>
            <a:solidFill>
              <a:srgbClr val="D2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4" name="그림 33" descr="블랙, 어둠이(가) 표시된 사진&#10;&#10;자동 생성된 설명">
            <a:extLst>
              <a:ext uri="{FF2B5EF4-FFF2-40B4-BE49-F238E27FC236}">
                <a16:creationId xmlns:a16="http://schemas.microsoft.com/office/drawing/2014/main" id="{96CE40D7-1DFA-5979-6F38-804BA2BA5E2A}"/>
              </a:ext>
            </a:extLst>
          </p:cNvPr>
          <p:cNvPicPr>
            <a:picLocks noChangeAspect="1"/>
          </p:cNvPicPr>
          <p:nvPr/>
        </p:nvPicPr>
        <p:blipFill>
          <a:blip r:embed="rId8"/>
          <a:stretch>
            <a:fillRect/>
          </a:stretch>
        </p:blipFill>
        <p:spPr>
          <a:xfrm>
            <a:off x="4159698" y="2263578"/>
            <a:ext cx="849596" cy="849596"/>
          </a:xfrm>
          <a:prstGeom prst="rect">
            <a:avLst/>
          </a:prstGeom>
        </p:spPr>
      </p:pic>
      <p:grpSp>
        <p:nvGrpSpPr>
          <p:cNvPr id="28" name="그룹 27"/>
          <p:cNvGrpSpPr/>
          <p:nvPr/>
        </p:nvGrpSpPr>
        <p:grpSpPr>
          <a:xfrm>
            <a:off x="423306" y="3535475"/>
            <a:ext cx="3393040" cy="2808327"/>
            <a:chOff x="423306" y="3535475"/>
            <a:chExt cx="3393040" cy="2808327"/>
          </a:xfrm>
        </p:grpSpPr>
        <p:pic>
          <p:nvPicPr>
            <p:cNvPr id="3" name="그림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306" y="3535475"/>
              <a:ext cx="2864965" cy="1800000"/>
            </a:xfrm>
            <a:prstGeom prst="rect">
              <a:avLst/>
            </a:prstGeom>
            <a:ln w="28575">
              <a:solidFill>
                <a:schemeClr val="bg1">
                  <a:lumMod val="50000"/>
                </a:schemeClr>
              </a:solidFill>
            </a:ln>
          </p:spPr>
        </p:pic>
        <p:pic>
          <p:nvPicPr>
            <p:cNvPr id="7" name="그림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921" y="3737140"/>
              <a:ext cx="2864965" cy="1800000"/>
            </a:xfrm>
            <a:prstGeom prst="rect">
              <a:avLst/>
            </a:prstGeom>
            <a:ln w="28575">
              <a:solidFill>
                <a:schemeClr val="bg1">
                  <a:lumMod val="50000"/>
                </a:schemeClr>
              </a:solidFill>
            </a:ln>
          </p:spPr>
        </p:pic>
        <p:pic>
          <p:nvPicPr>
            <p:cNvPr id="23" name="그림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4536" y="3938805"/>
              <a:ext cx="2864965" cy="1800000"/>
            </a:xfrm>
            <a:prstGeom prst="rect">
              <a:avLst/>
            </a:prstGeom>
            <a:ln w="28575">
              <a:solidFill>
                <a:schemeClr val="bg1">
                  <a:lumMod val="50000"/>
                </a:schemeClr>
              </a:solidFill>
            </a:ln>
          </p:spPr>
        </p:pic>
        <p:pic>
          <p:nvPicPr>
            <p:cNvPr id="24" name="그림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0151" y="4140470"/>
              <a:ext cx="2864965" cy="1800000"/>
            </a:xfrm>
            <a:prstGeom prst="rect">
              <a:avLst/>
            </a:prstGeom>
            <a:ln w="28575">
              <a:solidFill>
                <a:schemeClr val="bg1">
                  <a:lumMod val="50000"/>
                </a:schemeClr>
              </a:solidFill>
            </a:ln>
          </p:spPr>
        </p:pic>
        <p:pic>
          <p:nvPicPr>
            <p:cNvPr id="25" name="그림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5766" y="4342135"/>
              <a:ext cx="2864965" cy="1800000"/>
            </a:xfrm>
            <a:prstGeom prst="rect">
              <a:avLst/>
            </a:prstGeom>
            <a:ln w="28575">
              <a:solidFill>
                <a:schemeClr val="bg1">
                  <a:lumMod val="50000"/>
                </a:schemeClr>
              </a:solidFill>
            </a:ln>
          </p:spPr>
        </p:pic>
        <p:pic>
          <p:nvPicPr>
            <p:cNvPr id="26" name="그림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1381" y="4543802"/>
              <a:ext cx="2864965" cy="1800000"/>
            </a:xfrm>
            <a:prstGeom prst="rect">
              <a:avLst/>
            </a:prstGeom>
            <a:ln w="57150">
              <a:solidFill>
                <a:schemeClr val="bg1">
                  <a:lumMod val="50000"/>
                </a:schemeClr>
              </a:solidFill>
            </a:ln>
          </p:spPr>
        </p:pic>
      </p:grpSp>
      <p:pic>
        <p:nvPicPr>
          <p:cNvPr id="30" name="그림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47291" y="3535475"/>
            <a:ext cx="2864965" cy="1800000"/>
          </a:xfrm>
          <a:prstGeom prst="rect">
            <a:avLst/>
          </a:prstGeom>
          <a:ln w="28575">
            <a:solidFill>
              <a:schemeClr val="bg1">
                <a:lumMod val="50000"/>
              </a:schemeClr>
            </a:solidFill>
          </a:ln>
        </p:spPr>
      </p:pic>
      <p:pic>
        <p:nvPicPr>
          <p:cNvPr id="32" name="그림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51433" y="3737140"/>
            <a:ext cx="2864965" cy="1800000"/>
          </a:xfrm>
          <a:prstGeom prst="rect">
            <a:avLst/>
          </a:prstGeom>
          <a:ln w="28575">
            <a:solidFill>
              <a:schemeClr val="bg1">
                <a:lumMod val="50000"/>
              </a:schemeClr>
            </a:solidFill>
          </a:ln>
        </p:spPr>
      </p:pic>
      <p:pic>
        <p:nvPicPr>
          <p:cNvPr id="35" name="그림 3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5575" y="3938805"/>
            <a:ext cx="2864965" cy="1800000"/>
          </a:xfrm>
          <a:prstGeom prst="rect">
            <a:avLst/>
          </a:prstGeom>
          <a:ln w="28575">
            <a:solidFill>
              <a:schemeClr val="bg1">
                <a:lumMod val="50000"/>
              </a:schemeClr>
            </a:solidFill>
          </a:ln>
        </p:spPr>
      </p:pic>
      <p:pic>
        <p:nvPicPr>
          <p:cNvPr id="37" name="그림 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59717" y="4140470"/>
            <a:ext cx="2864965" cy="1800000"/>
          </a:xfrm>
          <a:prstGeom prst="rect">
            <a:avLst/>
          </a:prstGeom>
          <a:ln w="28575">
            <a:solidFill>
              <a:schemeClr val="bg1">
                <a:lumMod val="50000"/>
              </a:schemeClr>
            </a:solidFill>
          </a:ln>
        </p:spPr>
      </p:pic>
      <p:pic>
        <p:nvPicPr>
          <p:cNvPr id="39" name="그림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63859" y="4342135"/>
            <a:ext cx="2864965" cy="1800000"/>
          </a:xfrm>
          <a:prstGeom prst="rect">
            <a:avLst/>
          </a:prstGeom>
          <a:ln w="28575">
            <a:solidFill>
              <a:schemeClr val="bg1">
                <a:lumMod val="50000"/>
              </a:schemeClr>
            </a:solidFill>
          </a:ln>
        </p:spPr>
      </p:pic>
      <p:pic>
        <p:nvPicPr>
          <p:cNvPr id="41" name="그림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67999" y="4543802"/>
            <a:ext cx="2864965" cy="1800000"/>
          </a:xfrm>
          <a:prstGeom prst="rect">
            <a:avLst/>
          </a:prstGeom>
          <a:ln w="57150">
            <a:solidFill>
              <a:schemeClr val="bg1">
                <a:lumMod val="50000"/>
              </a:schemeClr>
            </a:solidFill>
          </a:ln>
        </p:spPr>
      </p:pic>
      <p:pic>
        <p:nvPicPr>
          <p:cNvPr id="43" name="그림 4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65165" y="3535475"/>
            <a:ext cx="3750331" cy="2251374"/>
          </a:xfrm>
          <a:prstGeom prst="rect">
            <a:avLst/>
          </a:prstGeom>
        </p:spPr>
      </p:pic>
      <p:pic>
        <p:nvPicPr>
          <p:cNvPr id="52" name="Picture 2" descr="65262488-4e5f7c00-dabf-11e9-87e6-3d7ccf564c52.png (1061×415)"/>
          <p:cNvPicPr>
            <a:picLocks noChangeAspect="1" noChangeArrowheads="1"/>
          </p:cNvPicPr>
          <p:nvPr/>
        </p:nvPicPr>
        <p:blipFill rotWithShape="1">
          <a:blip r:embed="rId22">
            <a:extLst>
              <a:ext uri="{28A0092B-C50C-407E-A947-70E740481C1C}">
                <a14:useLocalDpi xmlns:a14="http://schemas.microsoft.com/office/drawing/2010/main" val="0"/>
              </a:ext>
            </a:extLst>
          </a:blip>
          <a:srcRect r="49794" b="23775"/>
          <a:stretch/>
        </p:blipFill>
        <p:spPr bwMode="auto">
          <a:xfrm>
            <a:off x="7928474" y="2219279"/>
            <a:ext cx="1728056" cy="102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10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99299C-27D6-FEAF-C032-EA8BADBC6081}"/>
              </a:ext>
            </a:extLst>
          </p:cNvPr>
          <p:cNvSpPr txBox="1"/>
          <p:nvPr/>
        </p:nvSpPr>
        <p:spPr>
          <a:xfrm>
            <a:off x="431385" y="1880000"/>
            <a:ext cx="10921337" cy="1200329"/>
          </a:xfrm>
          <a:prstGeom prst="rect">
            <a:avLst/>
          </a:prstGeom>
          <a:noFill/>
        </p:spPr>
        <p:txBody>
          <a:bodyPr wrap="square" rtlCol="0">
            <a:spAutoFit/>
          </a:bodyPr>
          <a:lstStyle/>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SAD (Sum of Absolute Differences)</a:t>
            </a:r>
          </a:p>
          <a:p>
            <a:pPr marL="457200" indent="-457200">
              <a:buFont typeface="Arial" panose="020B0604020202020204" pitchFamily="34" charset="0"/>
              <a:buChar char="•"/>
            </a:pPr>
            <a:r>
              <a:rPr lang="en-US" altLang="ko-KR" sz="2400" dirty="0">
                <a:latin typeface="Times New Roman" panose="02020603050405020304" pitchFamily="18" charset="0"/>
                <a:cs typeface="Times New Roman" panose="02020603050405020304" pitchFamily="18" charset="0"/>
              </a:rPr>
              <a:t>SSD (Sum of Squared Differences)</a:t>
            </a:r>
          </a:p>
          <a:p>
            <a:pPr marL="457200" indent="-457200">
              <a:buFont typeface="Arial" panose="020B0604020202020204" pitchFamily="34" charset="0"/>
              <a:buChar char="•"/>
            </a:pPr>
            <a:r>
              <a:rPr lang="en-US" altLang="ko-KR" sz="2400" b="1" u="sng" dirty="0" err="1">
                <a:latin typeface="Times New Roman" panose="02020603050405020304" pitchFamily="18" charset="0"/>
                <a:cs typeface="Times New Roman" panose="02020603050405020304" pitchFamily="18" charset="0"/>
              </a:rPr>
              <a:t>Birchfield-Tomasi</a:t>
            </a:r>
            <a:r>
              <a:rPr lang="en-US" altLang="ko-KR" sz="2400" b="1" u="sng" dirty="0">
                <a:latin typeface="Times New Roman" panose="02020603050405020304" pitchFamily="18" charset="0"/>
                <a:cs typeface="Times New Roman" panose="02020603050405020304" pitchFamily="18" charset="0"/>
              </a:rPr>
              <a:t> Dissimilarity </a:t>
            </a:r>
          </a:p>
        </p:txBody>
      </p:sp>
      <p:sp>
        <p:nvSpPr>
          <p:cNvPr id="27" name="직사각형 26"/>
          <p:cNvSpPr/>
          <p:nvPr/>
        </p:nvSpPr>
        <p:spPr>
          <a:xfrm>
            <a:off x="6815240" y="3190532"/>
            <a:ext cx="467068" cy="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8" name="직사각형 27"/>
          <p:cNvSpPr/>
          <p:nvPr/>
        </p:nvSpPr>
        <p:spPr>
          <a:xfrm>
            <a:off x="6815240" y="4635611"/>
            <a:ext cx="467068" cy="467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4A40517-67BA-7D18-3E71-57AFBD457967}"/>
              </a:ext>
            </a:extLst>
          </p:cNvPr>
          <p:cNvSpPr txBox="1"/>
          <p:nvPr/>
        </p:nvSpPr>
        <p:spPr>
          <a:xfrm>
            <a:off x="897153" y="1267865"/>
            <a:ext cx="4519800" cy="461665"/>
          </a:xfrm>
          <a:prstGeom prst="rect">
            <a:avLst/>
          </a:prstGeom>
          <a:noFill/>
        </p:spPr>
        <p:txBody>
          <a:bodyPr wrap="square" rtlCol="0">
            <a:spAutoFit/>
          </a:bodyPr>
          <a:lstStyle/>
          <a:p>
            <a:r>
              <a:rPr lang="en-US" altLang="ko-KR" sz="2400" dirty="0">
                <a:latin typeface="Times New Roman" panose="02020603050405020304" pitchFamily="18" charset="0"/>
                <a:ea typeface="Tahoma" panose="020B0604030504040204" pitchFamily="34" charset="0"/>
                <a:cs typeface="Times New Roman" panose="02020603050405020304" pitchFamily="18" charset="0"/>
              </a:rPr>
              <a:t>Pixelwise similarity measure</a:t>
            </a:r>
            <a:endParaRPr lang="en-US" altLang="ko-KR"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136A921-049A-3FD5-E781-943EFA1C8C1C}"/>
              </a:ext>
            </a:extLst>
          </p:cNvPr>
          <p:cNvSpPr txBox="1"/>
          <p:nvPr/>
        </p:nvSpPr>
        <p:spPr>
          <a:xfrm>
            <a:off x="735106" y="101601"/>
            <a:ext cx="11456894" cy="769441"/>
          </a:xfrm>
          <a:prstGeom prst="rect">
            <a:avLst/>
          </a:prstGeom>
          <a:noFill/>
        </p:spPr>
        <p:txBody>
          <a:bodyPr wrap="square" rtlCol="0">
            <a:spAutoFit/>
          </a:bodyPr>
          <a:lstStyle/>
          <a:p>
            <a:r>
              <a:rPr lang="en-US" altLang="ko-KR" sz="4400" dirty="0">
                <a:latin typeface="Times New Roman" panose="02020603050405020304" pitchFamily="18" charset="0"/>
                <a:ea typeface="Tahoma" panose="020B0604030504040204" pitchFamily="34" charset="0"/>
                <a:cs typeface="Times New Roman" panose="02020603050405020304" pitchFamily="18" charset="0"/>
              </a:rPr>
              <a:t>Preliminary 1: Pixelwise similarity</a:t>
            </a:r>
          </a:p>
        </p:txBody>
      </p:sp>
    </p:spTree>
    <p:extLst>
      <p:ext uri="{BB962C8B-B14F-4D97-AF65-F5344CB8AC3E}">
        <p14:creationId xmlns:p14="http://schemas.microsoft.com/office/powerpoint/2010/main" val="606429074"/>
      </p:ext>
    </p:extLst>
  </p:cSld>
  <p:clrMapOvr>
    <a:masterClrMapping/>
  </p:clrMapOvr>
  <p:timing>
    <p:tnLst>
      <p:par>
        <p:cTn id="1" dur="indefinite" restart="never" nodeType="tmRoot">
          <p:childTnLst>
            <p:par>
              <p:cTn id="2"/>
            </p:par>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1">
      <a:majorFont>
        <a:latin typeface="Times New Roman"/>
        <a:ea typeface="나눔스퀘어"/>
        <a:cs typeface=""/>
      </a:majorFont>
      <a:minorFont>
        <a:latin typeface="Times New Roman"/>
        <a:ea typeface="나눔고딕"/>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2624</TotalTime>
  <Words>1687</Words>
  <Application>Microsoft Office PowerPoint</Application>
  <PresentationFormat>와이드스크린</PresentationFormat>
  <Paragraphs>429</Paragraphs>
  <Slides>48</Slides>
  <Notes>35</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48</vt:i4>
      </vt:variant>
    </vt:vector>
  </HeadingPairs>
  <TitlesOfParts>
    <vt:vector size="59" baseType="lpstr">
      <vt:lpstr>나눔고딕</vt:lpstr>
      <vt:lpstr>나눔스퀘어</vt:lpstr>
      <vt:lpstr>맑은 고딕</vt:lpstr>
      <vt:lpstr>Arial</vt:lpstr>
      <vt:lpstr>Calibri</vt:lpstr>
      <vt:lpstr>Cambria Math</vt:lpstr>
      <vt:lpstr>Tahoma</vt:lpstr>
      <vt:lpstr>Times New Roman</vt:lpstr>
      <vt:lpstr>Wingdings</vt:lpstr>
      <vt:lpstr>Office 테마</vt:lpstr>
      <vt:lpstr>Office 테마</vt:lpstr>
      <vt:lpstr>PA1 : Multi-Image Denoising</vt:lpstr>
      <vt:lpstr>PowerPoint 프레젠테이션</vt:lpstr>
      <vt:lpstr>PowerPoint 프레젠테이션</vt:lpstr>
      <vt:lpstr>Burst shot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Example</vt:lpstr>
      <vt:lpstr>Example – noise15</vt:lpstr>
      <vt:lpstr>PSNR guideline</vt:lpstr>
      <vt:lpstr>QnA</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bih990</dc:creator>
  <cp:lastModifiedBy>a</cp:lastModifiedBy>
  <cp:revision>195</cp:revision>
  <dcterms:created xsi:type="dcterms:W3CDTF">2020-03-27T05:18:37Z</dcterms:created>
  <dcterms:modified xsi:type="dcterms:W3CDTF">2023-09-19T07:41:25Z</dcterms:modified>
</cp:coreProperties>
</file>